
<file path=[Content_Types].xml><?xml version="1.0" encoding="utf-8"?>
<Types xmlns="http://schemas.openxmlformats.org/package/2006/content-types">
  <Default ContentType="image/png" Extension="png"/>
  <Default ContentType="application/vnd.openxmlformats-officedocument.oleObject" Extension="bin"/>
  <Default ContentType="image/jpeg" Extension="jpeg"/>
  <Default ContentType="image/x-emf" Extension="emf"/>
  <Default ContentType="application/vnd.openxmlformats-package.relationships+xml" Extension="rels"/>
  <Default ContentType="application/xml" Extension="xml"/>
  <Default ContentType="application/vnd.openxmlformats-officedocument.wordprocessingml.document" Extension="docx"/>
  <Default ContentType="image/gif" Extension="gif"/>
  <Default ContentType="application/vnd.openxmlformats-officedocument.vmlDrawing" Extension="vml"/>
  <Override ContentType="application/vnd.openxmlformats-officedocument.presentationml.presentation.main+xml" PartName="/ppt/presentation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slide+xml" PartName="/ppt/slides/slide13.xml"/>
  <Override ContentType="application/vnd.openxmlformats-officedocument.presentationml.slide+xml" PartName="/ppt/slides/slide14.xml"/>
  <Override ContentType="application/vnd.openxmlformats-officedocument.presentationml.slide+xml" PartName="/ppt/slides/slide15.xml"/>
  <Override ContentType="application/vnd.openxmlformats-officedocument.presentationml.slide+xml" PartName="/ppt/slides/slide16.xml"/>
  <Override ContentType="application/vnd.openxmlformats-officedocument.presentationml.slide+xml" PartName="/ppt/slides/slide17.xml"/>
  <Override ContentType="application/vnd.openxmlformats-officedocument.presentationml.slide+xml" PartName="/ppt/slides/slide18.xml"/>
  <Override ContentType="application/vnd.openxmlformats-officedocument.presentationml.presProps+xml" PartName="/ppt/presProps.xml"/>
  <Override ContentType="application/vnd.openxmlformats-officedocument.presentationml.viewProps+xml" PartName="/ppt/viewProps.xml"/>
  <Override ContentType="application/vnd.openxmlformats-officedocument.theme+xml" PartName="/ppt/theme/theme1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package.core-properties+xml" PartName="/docProps/core.xml"/>
  <Override ContentType="application/vnd.openxmlformats-officedocument.extended-properties+xml" PartName="/docProps/app.xml"/>
  <Override ContentType="application/vnd.openxmlformats-officedocument.custom-properties+xml" PartName="/docProps/custom.xml"/>
</Types>
</file>

<file path=_rels/.rels><?xml version="1.0" encoding="UTF-8" standalone="yes" ?><Relationships xmlns="http://schemas.openxmlformats.org/package/2006/relationships"><Relationship Id="rId3" Target="docProps/core.xml" Type="http://schemas.openxmlformats.org/package/2006/relationships/metadata/core-properties"/><Relationship Id="rId2" Target="docProps/thumbnail.jpeg" Type="http://schemas.openxmlformats.org/package/2006/relationships/metadata/thumbnail"/><Relationship Id="rId1" Target="ppt/presentation.xml" Type="http://schemas.openxmlformats.org/officeDocument/2006/relationships/officeDocument"/><Relationship Id="rId4" Target="docProps/app.xml" Type="http://schemas.openxmlformats.org/officeDocument/2006/relationships/extended-properties"/><Relationship Id="rId5" Target="docProps/custom.xml" Type="http://schemas.openxmlformats.org/officeDocument/2006/relationships/custom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1" r:id="rId3"/>
    <p:sldId id="264" r:id="rId4"/>
    <p:sldId id="268" r:id="rId5"/>
    <p:sldId id="291" r:id="rId6"/>
    <p:sldId id="275" r:id="rId7"/>
    <p:sldId id="270" r:id="rId8"/>
    <p:sldId id="292" r:id="rId9"/>
    <p:sldId id="293" r:id="rId10"/>
    <p:sldId id="294" r:id="rId11"/>
    <p:sldId id="263" r:id="rId12"/>
    <p:sldId id="295" r:id="rId13"/>
    <p:sldId id="296" r:id="rId14"/>
    <p:sldId id="297" r:id="rId15"/>
    <p:sldId id="273" r:id="rId16"/>
    <p:sldId id="274" r:id="rId17"/>
    <p:sldId id="290" r:id="rId18"/>
    <p:sldId id="298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60000"/>
    <a:srgbClr val="006600"/>
    <a:srgbClr val="99FF99"/>
    <a:srgbClr val="96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284" autoAdjust="0"/>
    <p:restoredTop sz="94660"/>
  </p:normalViewPr>
  <p:slideViewPr>
    <p:cSldViewPr>
      <p:cViewPr>
        <p:scale>
          <a:sx n="40" d="100"/>
          <a:sy n="40" d="100"/>
        </p:scale>
        <p:origin x="-1488" y="-21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2.e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27.emf"/><Relationship Id="rId2" Type="http://schemas.openxmlformats.org/officeDocument/2006/relationships/image" Target="../media/image26.emf"/><Relationship Id="rId1" Type="http://schemas.openxmlformats.org/officeDocument/2006/relationships/image" Target="../media/image25.emf"/><Relationship Id="rId5" Type="http://schemas.openxmlformats.org/officeDocument/2006/relationships/image" Target="../media/image29.emf"/><Relationship Id="rId4" Type="http://schemas.openxmlformats.org/officeDocument/2006/relationships/image" Target="../media/image28.e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38.emf"/><Relationship Id="rId2" Type="http://schemas.openxmlformats.org/officeDocument/2006/relationships/image" Target="../media/image37.emf"/><Relationship Id="rId1" Type="http://schemas.openxmlformats.org/officeDocument/2006/relationships/image" Target="../media/image36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15.10.2020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15.10.2020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15.10.2020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15.10.2020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emf"/><Relationship Id="rId3" Type="http://schemas.openxmlformats.org/officeDocument/2006/relationships/oleObject" Target="../embeddings/oleObject2.bin"/><Relationship Id="rId7" Type="http://schemas.openxmlformats.org/officeDocument/2006/relationships/oleObject" Target="../embeddings/oleObject4.bin"/><Relationship Id="rId12" Type="http://schemas.openxmlformats.org/officeDocument/2006/relationships/image" Target="../media/image29.e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26.emf"/><Relationship Id="rId11" Type="http://schemas.openxmlformats.org/officeDocument/2006/relationships/oleObject" Target="../embeddings/oleObject6.bin"/><Relationship Id="rId5" Type="http://schemas.openxmlformats.org/officeDocument/2006/relationships/oleObject" Target="../embeddings/oleObject3.bin"/><Relationship Id="rId10" Type="http://schemas.openxmlformats.org/officeDocument/2006/relationships/image" Target="../media/image28.emf"/><Relationship Id="rId4" Type="http://schemas.openxmlformats.org/officeDocument/2006/relationships/image" Target="../media/image25.emf"/><Relationship Id="rId9" Type="http://schemas.openxmlformats.org/officeDocument/2006/relationships/oleObject" Target="../embeddings/oleObject5.bin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3.jpeg"/><Relationship Id="rId5" Type="http://schemas.openxmlformats.org/officeDocument/2006/relationships/image" Target="../media/image32.jpeg"/><Relationship Id="rId4" Type="http://schemas.openxmlformats.org/officeDocument/2006/relationships/image" Target="../media/image31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jpeg"/><Relationship Id="rId13" Type="http://schemas.openxmlformats.org/officeDocument/2006/relationships/image" Target="../media/image37.emf"/><Relationship Id="rId3" Type="http://schemas.openxmlformats.org/officeDocument/2006/relationships/image" Target="../media/image2.png"/><Relationship Id="rId7" Type="http://schemas.openxmlformats.org/officeDocument/2006/relationships/image" Target="../media/image41.jpeg"/><Relationship Id="rId12" Type="http://schemas.openxmlformats.org/officeDocument/2006/relationships/package" Target="../embeddings/Microsoft_Word_Document3.docx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40.jpeg"/><Relationship Id="rId11" Type="http://schemas.openxmlformats.org/officeDocument/2006/relationships/image" Target="../media/image36.emf"/><Relationship Id="rId5" Type="http://schemas.openxmlformats.org/officeDocument/2006/relationships/image" Target="../media/image39.jpeg"/><Relationship Id="rId15" Type="http://schemas.openxmlformats.org/officeDocument/2006/relationships/image" Target="../media/image38.emf"/><Relationship Id="rId10" Type="http://schemas.openxmlformats.org/officeDocument/2006/relationships/package" Target="../embeddings/Microsoft_Word_Document2.docx"/><Relationship Id="rId4" Type="http://schemas.openxmlformats.org/officeDocument/2006/relationships/image" Target="../media/image30.jpeg"/><Relationship Id="rId9" Type="http://schemas.openxmlformats.org/officeDocument/2006/relationships/image" Target="../media/image43.jpeg"/><Relationship Id="rId14" Type="http://schemas.openxmlformats.org/officeDocument/2006/relationships/package" Target="../embeddings/Microsoft_Word_Document4.docx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6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9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7" Type="http://schemas.openxmlformats.org/officeDocument/2006/relationships/image" Target="../media/image5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2.jpeg"/><Relationship Id="rId5" Type="http://schemas.openxmlformats.org/officeDocument/2006/relationships/image" Target="../media/image51.jpeg"/><Relationship Id="rId4" Type="http://schemas.openxmlformats.org/officeDocument/2006/relationships/image" Target="../media/image50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 ?><Relationships xmlns="http://schemas.openxmlformats.org/package/2006/relationships"><Relationship Id="rId3" Target="../media/image3.gif" Type="http://schemas.openxmlformats.org/officeDocument/2006/relationships/image"/><Relationship Id="rId2" Target="../media/image2.png" Type="http://schemas.openxmlformats.org/officeDocument/2006/relationships/image"/><Relationship Id="rId1" Target="../slideLayouts/slideLayout7.xml" Type="http://schemas.openxmlformats.org/officeDocument/2006/relationships/slideLayout"/><Relationship Id="rId4" Target="../media/image4.jpeg" Type="http://schemas.openxmlformats.org/officeDocument/2006/relationships/image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 ?><Relationships xmlns="http://schemas.openxmlformats.org/package/2006/relationships"><Relationship Id="rId3" Target="../media/image6.jpeg" Type="http://schemas.openxmlformats.org/officeDocument/2006/relationships/image"/><Relationship Id="rId2" Target="../media/image5.jpeg" Type="http://schemas.openxmlformats.org/officeDocument/2006/relationships/image"/><Relationship Id="rId1" Target="../slideLayouts/slideLayout7.xml" Type="http://schemas.openxmlformats.org/officeDocument/2006/relationships/slideLayout"/><Relationship Id="rId4" Target="../media/image7.jpeg" Type="http://schemas.openxmlformats.org/officeDocument/2006/relationships/image"/></Relationships>
</file>

<file path=ppt/slides/_rels/slide5.xml.rels><?xml version="1.0" encoding="UTF-8" standalone="yes" ?><Relationships xmlns="http://schemas.openxmlformats.org/package/2006/relationships"><Relationship Id="rId3" Target="../embeddings/oleObject1.bin" Type="http://schemas.openxmlformats.org/officeDocument/2006/relationships/oleObject"/><Relationship Id="rId7" Target="../media/image11.jpeg" Type="http://schemas.openxmlformats.org/officeDocument/2006/relationships/image"/><Relationship Id="rId2" Target="../slideLayouts/slideLayout7.xml" Type="http://schemas.openxmlformats.org/officeDocument/2006/relationships/slideLayout"/><Relationship Id="rId1" Target="../drawings/vmlDrawing1.vml" Type="http://schemas.openxmlformats.org/officeDocument/2006/relationships/vmlDrawing"/><Relationship Id="rId6" Target="../media/image10.jpeg" Type="http://schemas.openxmlformats.org/officeDocument/2006/relationships/image"/><Relationship Id="rId5" Target="../media/image9.jpeg" Type="http://schemas.openxmlformats.org/officeDocument/2006/relationships/image"/><Relationship Id="rId4" Target="../media/image8.emf" Type="http://schemas.openxmlformats.org/officeDocument/2006/relationships/image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7" Type="http://schemas.openxmlformats.org/officeDocument/2006/relationships/image" Target="../media/image17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22.emf"/><Relationship Id="rId5" Type="http://schemas.openxmlformats.org/officeDocument/2006/relationships/package" Target="../embeddings/Microsoft_Word_Document1.docx"/><Relationship Id="rId4" Type="http://schemas.openxmlformats.org/officeDocument/2006/relationships/image" Target="../media/image2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251520" y="260648"/>
            <a:ext cx="8640960" cy="6264696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м</a:t>
            </a:r>
            <a:endParaRPr lang="ru-RU" dirty="0"/>
          </a:p>
        </p:txBody>
      </p:sp>
      <p:pic>
        <p:nvPicPr>
          <p:cNvPr id="1030" name="Picture 6" descr="C:\Users\132\Desktop\День открытых дверей ЧТЕНИЕ\1012191835.jpg"/>
          <p:cNvPicPr>
            <a:picLocks noChangeAspect="1" noChangeArrowheads="1"/>
          </p:cNvPicPr>
          <p:nvPr/>
        </p:nvPicPr>
        <p:blipFill>
          <a:blip r:embed="rId2" cstate="print"/>
          <a:srcRect l="5560" t="54200"/>
          <a:stretch>
            <a:fillRect/>
          </a:stretch>
        </p:blipFill>
        <p:spPr bwMode="auto">
          <a:xfrm>
            <a:off x="1619672" y="3212976"/>
            <a:ext cx="4892433" cy="31409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4" name="Горизонтальный свиток 13"/>
          <p:cNvSpPr/>
          <p:nvPr/>
        </p:nvSpPr>
        <p:spPr>
          <a:xfrm>
            <a:off x="2483768" y="5517232"/>
            <a:ext cx="4248472" cy="1008112"/>
          </a:xfrm>
          <a:prstGeom prst="horizontalScroll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endParaRPr lang="ru-RU" sz="1400" b="1" dirty="0" smtClean="0">
              <a:latin typeface="Georgia" pitchFamily="18" charset="0"/>
            </a:endParaRPr>
          </a:p>
          <a:p>
            <a:pPr algn="ctr"/>
            <a:r>
              <a:rPr lang="ru-RU" sz="1400" b="1" i="1" dirty="0" smtClean="0">
                <a:latin typeface="Georgia" pitchFamily="18" charset="0"/>
              </a:rPr>
              <a:t>с. </a:t>
            </a:r>
            <a:r>
              <a:rPr lang="ru-RU" sz="1400" b="1" i="1" dirty="0" err="1" smtClean="0">
                <a:latin typeface="Georgia" pitchFamily="18" charset="0"/>
              </a:rPr>
              <a:t>Кагальник</a:t>
            </a:r>
            <a:r>
              <a:rPr lang="ru-RU" sz="1400" b="1" i="1" dirty="0" smtClean="0">
                <a:latin typeface="Georgia" pitchFamily="18" charset="0"/>
              </a:rPr>
              <a:t> , 2020 </a:t>
            </a:r>
          </a:p>
        </p:txBody>
      </p:sp>
      <p:sp>
        <p:nvSpPr>
          <p:cNvPr id="10" name="Овал 9"/>
          <p:cNvSpPr/>
          <p:nvPr/>
        </p:nvSpPr>
        <p:spPr>
          <a:xfrm rot="20977994">
            <a:off x="7420891" y="4309904"/>
            <a:ext cx="648072" cy="576064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Georgia" pitchFamily="18" charset="0"/>
              </a:rPr>
              <a:t>А</a:t>
            </a:r>
            <a:endParaRPr lang="ru-RU" sz="28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Georgia" pitchFamily="18" charset="0"/>
            </a:endParaRPr>
          </a:p>
        </p:txBody>
      </p:sp>
      <p:sp>
        <p:nvSpPr>
          <p:cNvPr id="15" name="Овал 14"/>
          <p:cNvSpPr/>
          <p:nvPr/>
        </p:nvSpPr>
        <p:spPr>
          <a:xfrm rot="1114218">
            <a:off x="6839799" y="3736235"/>
            <a:ext cx="462064" cy="445508"/>
          </a:xfrm>
          <a:prstGeom prst="ellipse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latin typeface="Georgia" pitchFamily="18" charset="0"/>
              </a:rPr>
              <a:t>Л</a:t>
            </a:r>
            <a:endParaRPr lang="ru-RU" sz="2000" dirty="0">
              <a:latin typeface="Georgia" pitchFamily="18" charset="0"/>
            </a:endParaRPr>
          </a:p>
        </p:txBody>
      </p:sp>
      <p:sp>
        <p:nvSpPr>
          <p:cNvPr id="13" name="Овал 12"/>
          <p:cNvSpPr/>
          <p:nvPr/>
        </p:nvSpPr>
        <p:spPr>
          <a:xfrm rot="20249108">
            <a:off x="7489169" y="5229201"/>
            <a:ext cx="648072" cy="576064"/>
          </a:xfrm>
          <a:prstGeom prst="ellips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latin typeface="Georgia" pitchFamily="18" charset="0"/>
              </a:rPr>
              <a:t>Р</a:t>
            </a:r>
            <a:endParaRPr lang="ru-RU" sz="2800" dirty="0">
              <a:latin typeface="Georgia" pitchFamily="18" charset="0"/>
            </a:endParaRPr>
          </a:p>
        </p:txBody>
      </p:sp>
      <p:sp>
        <p:nvSpPr>
          <p:cNvPr id="16" name="Овал 15"/>
          <p:cNvSpPr/>
          <p:nvPr/>
        </p:nvSpPr>
        <p:spPr>
          <a:xfrm rot="856340">
            <a:off x="1030250" y="5290131"/>
            <a:ext cx="562702" cy="546243"/>
          </a:xfrm>
          <a:prstGeom prst="ellips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latin typeface="Georgia" pitchFamily="18" charset="0"/>
              </a:rPr>
              <a:t>Ш</a:t>
            </a:r>
            <a:endParaRPr lang="ru-RU" sz="2000" dirty="0">
              <a:latin typeface="Georgia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1806437" y="1124744"/>
            <a:ext cx="5747150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Портфолио </a:t>
            </a:r>
          </a:p>
          <a:p>
            <a:pPr algn="ctr"/>
            <a:r>
              <a:rPr lang="ru-RU" sz="3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учителя – логопеда </a:t>
            </a:r>
          </a:p>
          <a:p>
            <a:pPr algn="ctr"/>
            <a:r>
              <a:rPr lang="ru-RU" sz="3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петровой </a:t>
            </a:r>
          </a:p>
          <a:p>
            <a:pPr algn="ctr"/>
            <a:r>
              <a:rPr lang="ru-RU" sz="3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Марии Леонидовны</a:t>
            </a:r>
            <a:endParaRPr lang="ru-RU" sz="36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1259632" y="404664"/>
            <a:ext cx="6840760" cy="576064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Муниципальное бюджетное дошкольное образовательное учреждение детский сад № 45 «Ручеек»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оугольник 15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0" y="763618"/>
            <a:ext cx="9144000" cy="6094382"/>
          </a:xfrm>
          <a:prstGeom prst="round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179510" y="116632"/>
            <a:ext cx="8784977" cy="646986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3200" b="1" dirty="0" smtClean="0">
                <a:ln w="11430">
                  <a:solidFill>
                    <a:schemeClr val="tx1"/>
                  </a:solidFill>
                </a:ln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Достижения </a:t>
            </a:r>
            <a:r>
              <a:rPr lang="ru-RU" sz="3200" b="1" dirty="0" smtClean="0">
                <a:ln w="11430">
                  <a:solidFill>
                    <a:schemeClr val="tx1"/>
                  </a:solidFill>
                </a:ln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воспитанников</a:t>
            </a:r>
            <a:endParaRPr lang="ru-RU" sz="3200" b="1" dirty="0">
              <a:ln w="11430">
                <a:solidFill>
                  <a:schemeClr val="tx1"/>
                </a:solidFill>
              </a:ln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2" name="Объект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32654152"/>
              </p:ext>
            </p:extLst>
          </p:nvPr>
        </p:nvGraphicFramePr>
        <p:xfrm>
          <a:off x="6516216" y="763618"/>
          <a:ext cx="2114312" cy="299231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80" name="Acrobat Document" r:id="rId3" imgW="4533711" imgH="6415997" progId="AcroExch.Document.DC">
                  <p:embed/>
                </p:oleObj>
              </mc:Choice>
              <mc:Fallback>
                <p:oleObj name="Acrobat Document" r:id="rId3" imgW="4533711" imgH="6415997" progId="AcroExch.Document.DC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6516216" y="763618"/>
                        <a:ext cx="2114312" cy="299231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Объект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41572491"/>
              </p:ext>
            </p:extLst>
          </p:nvPr>
        </p:nvGraphicFramePr>
        <p:xfrm>
          <a:off x="5004048" y="3454504"/>
          <a:ext cx="2266950" cy="32083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81" name="Acrobat Document" r:id="rId5" imgW="4533711" imgH="6415997" progId="AcroExch.Document.DC">
                  <p:embed/>
                </p:oleObj>
              </mc:Choice>
              <mc:Fallback>
                <p:oleObj name="Acrobat Document" r:id="rId5" imgW="4533711" imgH="6415997" progId="AcroExch.Document.DC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5004048" y="3454504"/>
                        <a:ext cx="2266950" cy="320833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Объект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44823797"/>
              </p:ext>
            </p:extLst>
          </p:nvPr>
        </p:nvGraphicFramePr>
        <p:xfrm>
          <a:off x="3489404" y="763618"/>
          <a:ext cx="2165191" cy="306432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82" name="Acrobat Document" r:id="rId7" imgW="4533711" imgH="6415997" progId="AcroExch.Document.DC">
                  <p:embed/>
                </p:oleObj>
              </mc:Choice>
              <mc:Fallback>
                <p:oleObj name="Acrobat Document" r:id="rId7" imgW="4533711" imgH="6415997" progId="AcroExch.Document.DC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3489404" y="763618"/>
                        <a:ext cx="2165191" cy="306432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Объект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86803057"/>
              </p:ext>
            </p:extLst>
          </p:nvPr>
        </p:nvGraphicFramePr>
        <p:xfrm>
          <a:off x="395536" y="763618"/>
          <a:ext cx="2317830" cy="328034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83" name="Acrobat Document" r:id="rId9" imgW="4533711" imgH="6415997" progId="AcroExch.Document.DC">
                  <p:embed/>
                </p:oleObj>
              </mc:Choice>
              <mc:Fallback>
                <p:oleObj name="Acrobat Document" r:id="rId9" imgW="4533711" imgH="6415997" progId="AcroExch.Document.DC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395536" y="763618"/>
                        <a:ext cx="2317830" cy="328034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Объект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53558055"/>
              </p:ext>
            </p:extLst>
          </p:nvPr>
        </p:nvGraphicFramePr>
        <p:xfrm>
          <a:off x="1763688" y="3323129"/>
          <a:ext cx="2482974" cy="351406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84" name="Acrobat Document" r:id="rId11" imgW="4533711" imgH="6415997" progId="AcroExch.Document.DC">
                  <p:embed/>
                </p:oleObj>
              </mc:Choice>
              <mc:Fallback>
                <p:oleObj name="Acrobat Document" r:id="rId11" imgW="4533711" imgH="6415997" progId="AcroExch.Document.DC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2"/>
                      <a:stretch>
                        <a:fillRect/>
                      </a:stretch>
                    </p:blipFill>
                    <p:spPr>
                      <a:xfrm>
                        <a:off x="1763688" y="3323129"/>
                        <a:ext cx="2482974" cy="351406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2184457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8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868144" y="0"/>
            <a:ext cx="2978826" cy="28112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Скругленный прямоугольник 3"/>
          <p:cNvSpPr/>
          <p:nvPr/>
        </p:nvSpPr>
        <p:spPr>
          <a:xfrm>
            <a:off x="179512" y="980728"/>
            <a:ext cx="8712968" cy="5688632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2267744" y="1628800"/>
            <a:ext cx="6624736" cy="14650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b="1" dirty="0" smtClean="0">
              <a:solidFill>
                <a:schemeClr val="accent3">
                  <a:lumMod val="75000"/>
                </a:schemeClr>
              </a:solidFill>
              <a:latin typeface="Georgia" pitchFamily="18" charset="0"/>
            </a:endParaRPr>
          </a:p>
          <a:p>
            <a:pPr marL="342900" indent="-342900">
              <a:spcBef>
                <a:spcPct val="20000"/>
              </a:spcBef>
              <a:defRPr/>
            </a:pPr>
            <a:r>
              <a:rPr lang="ru-RU" sz="1600" dirty="0" smtClean="0">
                <a:solidFill>
                  <a:srgbClr val="FF0000"/>
                </a:solidFill>
                <a:latin typeface="Georgia" pitchFamily="18" charset="0"/>
              </a:rPr>
              <a:t>    </a:t>
            </a:r>
          </a:p>
          <a:p>
            <a:r>
              <a:rPr lang="ru-RU" sz="1600" dirty="0" smtClean="0">
                <a:solidFill>
                  <a:srgbClr val="FF0000"/>
                </a:solidFill>
                <a:latin typeface="Georgia" pitchFamily="18" charset="0"/>
              </a:rPr>
              <a:t>     </a:t>
            </a:r>
            <a:endParaRPr lang="ru-RU" dirty="0" smtClean="0">
              <a:solidFill>
                <a:srgbClr val="FF0000"/>
              </a:solidFill>
              <a:latin typeface="Arial Black" pitchFamily="34" charset="0"/>
            </a:endParaRPr>
          </a:p>
          <a:p>
            <a:endParaRPr lang="ru-RU" dirty="0" smtClean="0">
              <a:solidFill>
                <a:srgbClr val="FF0000"/>
              </a:solidFill>
              <a:latin typeface="Arial Black" pitchFamily="34" charset="0"/>
            </a:endParaRPr>
          </a:p>
          <a:p>
            <a:endParaRPr lang="ru-RU" dirty="0">
              <a:solidFill>
                <a:srgbClr val="FF0000"/>
              </a:solidFill>
              <a:latin typeface="Arial Black" pitchFamily="34" charset="0"/>
            </a:endParaRPr>
          </a:p>
        </p:txBody>
      </p:sp>
      <p:pic>
        <p:nvPicPr>
          <p:cNvPr id="14" name="Picture 3" descr="D:\РАБОЧИЙ стол -2013\КЛЁВЫЕ картинки\professor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71600" y="4046947"/>
            <a:ext cx="1698650" cy="2304256"/>
          </a:xfrm>
          <a:prstGeom prst="rect">
            <a:avLst/>
          </a:prstGeom>
          <a:noFill/>
        </p:spPr>
      </p:pic>
      <p:sp>
        <p:nvSpPr>
          <p:cNvPr id="19" name="Овал 18"/>
          <p:cNvSpPr/>
          <p:nvPr/>
        </p:nvSpPr>
        <p:spPr>
          <a:xfrm rot="1114218">
            <a:off x="7903453" y="4415623"/>
            <a:ext cx="462064" cy="445508"/>
          </a:xfrm>
          <a:prstGeom prst="ellipse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latin typeface="Georgia" pitchFamily="18" charset="0"/>
              </a:rPr>
              <a:t>Л</a:t>
            </a:r>
            <a:endParaRPr lang="ru-RU" sz="2000" dirty="0">
              <a:latin typeface="Georgia" pitchFamily="18" charset="0"/>
            </a:endParaRPr>
          </a:p>
        </p:txBody>
      </p:sp>
      <p:sp>
        <p:nvSpPr>
          <p:cNvPr id="20" name="Овал 19"/>
          <p:cNvSpPr/>
          <p:nvPr/>
        </p:nvSpPr>
        <p:spPr>
          <a:xfrm rot="20882413">
            <a:off x="241340" y="6185450"/>
            <a:ext cx="549171" cy="521920"/>
          </a:xfrm>
          <a:prstGeom prst="ellips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latin typeface="Georgia" pitchFamily="18" charset="0"/>
              </a:rPr>
              <a:t>С</a:t>
            </a:r>
            <a:endParaRPr lang="ru-RU" sz="2000" b="1" dirty="0">
              <a:latin typeface="Georgia" pitchFamily="18" charset="0"/>
            </a:endParaRPr>
          </a:p>
        </p:txBody>
      </p:sp>
      <p:sp>
        <p:nvSpPr>
          <p:cNvPr id="23" name="Скругленный прямоугольник 22"/>
          <p:cNvSpPr/>
          <p:nvPr/>
        </p:nvSpPr>
        <p:spPr>
          <a:xfrm>
            <a:off x="130776" y="116632"/>
            <a:ext cx="7128792" cy="864096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  <a:latin typeface="Georgia" pitchFamily="18" charset="0"/>
              </a:rPr>
              <a:t>Деятельность педагога с родителями</a:t>
            </a:r>
            <a:endParaRPr lang="ru-RU" sz="2400" b="1" dirty="0" smtClean="0">
              <a:solidFill>
                <a:srgbClr val="C00000"/>
              </a:solidFill>
              <a:latin typeface="Georgia" pitchFamily="18" charset="0"/>
            </a:endParaRPr>
          </a:p>
        </p:txBody>
      </p:sp>
      <p:pic>
        <p:nvPicPr>
          <p:cNvPr id="8194" name="Picture 2" descr="D:\РУЧЕЕК\Фото работа\Кабинет, стенды, оснащение\IMG_20201008_145338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68" b="4664"/>
          <a:stretch/>
        </p:blipFill>
        <p:spPr bwMode="auto">
          <a:xfrm>
            <a:off x="467544" y="1164218"/>
            <a:ext cx="3909151" cy="270812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5" name="Picture 3" descr="D:\РУЧЕЕК\Фото работа\Кабинет, стенды, оснащение\IMG_20201008_145402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25" t="4135" b="12733"/>
          <a:stretch/>
        </p:blipFill>
        <p:spPr bwMode="auto">
          <a:xfrm>
            <a:off x="4572000" y="1164218"/>
            <a:ext cx="3852428" cy="270812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D:\РУЧЕЕК\Фото работа\Кабинет, стенды, оснащение\IMG_20200420_145535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000" b="15833"/>
          <a:stretch/>
        </p:blipFill>
        <p:spPr bwMode="auto">
          <a:xfrm>
            <a:off x="3201463" y="3872340"/>
            <a:ext cx="3942285" cy="284720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8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868144" y="0"/>
            <a:ext cx="2978826" cy="28112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Скругленный прямоугольник 3"/>
          <p:cNvSpPr/>
          <p:nvPr/>
        </p:nvSpPr>
        <p:spPr>
          <a:xfrm>
            <a:off x="179512" y="980728"/>
            <a:ext cx="8712968" cy="5688632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2267744" y="1628800"/>
            <a:ext cx="6624736" cy="14650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b="1" dirty="0" smtClean="0">
              <a:solidFill>
                <a:schemeClr val="accent3">
                  <a:lumMod val="75000"/>
                </a:schemeClr>
              </a:solidFill>
              <a:latin typeface="Georgia" pitchFamily="18" charset="0"/>
            </a:endParaRPr>
          </a:p>
          <a:p>
            <a:pPr marL="342900" indent="-342900">
              <a:spcBef>
                <a:spcPct val="20000"/>
              </a:spcBef>
              <a:defRPr/>
            </a:pPr>
            <a:r>
              <a:rPr lang="ru-RU" sz="1600" dirty="0" smtClean="0">
                <a:solidFill>
                  <a:srgbClr val="FF0000"/>
                </a:solidFill>
                <a:latin typeface="Georgia" pitchFamily="18" charset="0"/>
              </a:rPr>
              <a:t>    </a:t>
            </a:r>
          </a:p>
          <a:p>
            <a:r>
              <a:rPr lang="ru-RU" sz="1600" dirty="0" smtClean="0">
                <a:solidFill>
                  <a:srgbClr val="FF0000"/>
                </a:solidFill>
                <a:latin typeface="Georgia" pitchFamily="18" charset="0"/>
              </a:rPr>
              <a:t>     </a:t>
            </a:r>
            <a:endParaRPr lang="ru-RU" dirty="0" smtClean="0">
              <a:solidFill>
                <a:srgbClr val="FF0000"/>
              </a:solidFill>
              <a:latin typeface="Arial Black" pitchFamily="34" charset="0"/>
            </a:endParaRPr>
          </a:p>
          <a:p>
            <a:endParaRPr lang="ru-RU" dirty="0" smtClean="0">
              <a:solidFill>
                <a:srgbClr val="FF0000"/>
              </a:solidFill>
              <a:latin typeface="Arial Black" pitchFamily="34" charset="0"/>
            </a:endParaRPr>
          </a:p>
          <a:p>
            <a:endParaRPr lang="ru-RU" dirty="0">
              <a:solidFill>
                <a:srgbClr val="FF0000"/>
              </a:solidFill>
              <a:latin typeface="Arial Black" pitchFamily="34" charset="0"/>
            </a:endParaRPr>
          </a:p>
        </p:txBody>
      </p:sp>
      <p:pic>
        <p:nvPicPr>
          <p:cNvPr id="14" name="Picture 3" descr="D:\РАБОЧИЙ стол -2013\КЛЁВЫЕ картинки\professor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97147" y="3829957"/>
            <a:ext cx="1698650" cy="2304256"/>
          </a:xfrm>
          <a:prstGeom prst="rect">
            <a:avLst/>
          </a:prstGeom>
          <a:noFill/>
        </p:spPr>
      </p:pic>
      <p:sp>
        <p:nvSpPr>
          <p:cNvPr id="19" name="Овал 18"/>
          <p:cNvSpPr/>
          <p:nvPr/>
        </p:nvSpPr>
        <p:spPr>
          <a:xfrm rot="1114218">
            <a:off x="8193396" y="4824880"/>
            <a:ext cx="462064" cy="445508"/>
          </a:xfrm>
          <a:prstGeom prst="ellipse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latin typeface="Georgia" pitchFamily="18" charset="0"/>
              </a:rPr>
              <a:t>Л</a:t>
            </a:r>
            <a:endParaRPr lang="ru-RU" sz="2000" dirty="0">
              <a:latin typeface="Georgia" pitchFamily="18" charset="0"/>
            </a:endParaRPr>
          </a:p>
        </p:txBody>
      </p:sp>
      <p:sp>
        <p:nvSpPr>
          <p:cNvPr id="20" name="Овал 19"/>
          <p:cNvSpPr/>
          <p:nvPr/>
        </p:nvSpPr>
        <p:spPr>
          <a:xfrm rot="20882413">
            <a:off x="241340" y="6185450"/>
            <a:ext cx="549171" cy="521920"/>
          </a:xfrm>
          <a:prstGeom prst="ellips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latin typeface="Georgia" pitchFamily="18" charset="0"/>
              </a:rPr>
              <a:t>С</a:t>
            </a:r>
            <a:endParaRPr lang="ru-RU" sz="2000" b="1" dirty="0">
              <a:latin typeface="Georgia" pitchFamily="18" charset="0"/>
            </a:endParaRPr>
          </a:p>
        </p:txBody>
      </p:sp>
      <p:sp>
        <p:nvSpPr>
          <p:cNvPr id="23" name="Скругленный прямоугольник 22"/>
          <p:cNvSpPr/>
          <p:nvPr/>
        </p:nvSpPr>
        <p:spPr>
          <a:xfrm>
            <a:off x="130776" y="116632"/>
            <a:ext cx="7128792" cy="864096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  <a:latin typeface="Georgia" pitchFamily="18" charset="0"/>
              </a:rPr>
              <a:t>Деятельность педагога с родителями</a:t>
            </a:r>
            <a:endParaRPr lang="ru-RU" sz="2400" b="1" dirty="0" smtClean="0">
              <a:solidFill>
                <a:srgbClr val="C00000"/>
              </a:solidFill>
              <a:latin typeface="Georgia" pitchFamily="18" charset="0"/>
            </a:endParaRP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142805"/>
            <a:ext cx="3972359" cy="30758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2571" y="1142805"/>
            <a:ext cx="4349429" cy="26065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555776" y="4353644"/>
            <a:ext cx="5288765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Консультации для родителей на сайт МБДОУ: </a:t>
            </a:r>
          </a:p>
          <a:p>
            <a:endParaRPr lang="ru-RU" sz="2400" dirty="0"/>
          </a:p>
          <a:p>
            <a:r>
              <a:rPr lang="en-US" sz="2400" dirty="0">
                <a:latin typeface="Bauhaus 93" panose="04030905020B02020C02" pitchFamily="82" charset="0"/>
              </a:rPr>
              <a:t>https://www.rucheek-45.ru/roditeljam/ugolog_logopeda/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878827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8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868144" y="0"/>
            <a:ext cx="2978826" cy="28112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Скругленный прямоугольник 3"/>
          <p:cNvSpPr/>
          <p:nvPr/>
        </p:nvSpPr>
        <p:spPr>
          <a:xfrm>
            <a:off x="179512" y="980728"/>
            <a:ext cx="8712968" cy="5688632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467544" y="980728"/>
            <a:ext cx="7776864" cy="57066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2400" b="1" i="1" dirty="0" smtClean="0">
                <a:solidFill>
                  <a:srgbClr val="FF00FF"/>
                </a:solidFill>
                <a:ea typeface="Calibri"/>
                <a:cs typeface="Times New Roman"/>
              </a:rPr>
              <a:t>Информационные </a:t>
            </a:r>
            <a:r>
              <a:rPr lang="ru-RU" sz="2400" b="1" i="1" dirty="0">
                <a:solidFill>
                  <a:srgbClr val="FF00FF"/>
                </a:solidFill>
                <a:ea typeface="Calibri"/>
                <a:cs typeface="Times New Roman"/>
              </a:rPr>
              <a:t>стенды для родителей.</a:t>
            </a:r>
            <a:endParaRPr lang="ru-RU" sz="1400" dirty="0">
              <a:ea typeface="Calibri"/>
              <a:cs typeface="Times New Roman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arenR"/>
            </a:pPr>
            <a:r>
              <a:rPr lang="ru-RU" sz="1200" dirty="0" smtClean="0">
                <a:latin typeface="Times New Roman"/>
                <a:ea typeface="Calibri"/>
                <a:cs typeface="Times New Roman"/>
              </a:rPr>
              <a:t>Как </a:t>
            </a:r>
            <a:r>
              <a:rPr lang="ru-RU" sz="1200" dirty="0">
                <a:latin typeface="Times New Roman"/>
                <a:ea typeface="Calibri"/>
                <a:cs typeface="Times New Roman"/>
              </a:rPr>
              <a:t>говорит ваш ребенок?</a:t>
            </a:r>
            <a:endParaRPr lang="ru-RU" sz="1050" dirty="0">
              <a:ea typeface="Calibri"/>
              <a:cs typeface="Times New Roman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arenR"/>
            </a:pPr>
            <a:r>
              <a:rPr lang="ru-RU" sz="1200" dirty="0">
                <a:latin typeface="Times New Roman"/>
                <a:ea typeface="Calibri"/>
                <a:cs typeface="Times New Roman"/>
              </a:rPr>
              <a:t>Учите детей произносить и различать звуки.</a:t>
            </a:r>
            <a:endParaRPr lang="ru-RU" sz="1050" dirty="0">
              <a:ea typeface="Calibri"/>
              <a:cs typeface="Times New Roman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arenR"/>
            </a:pPr>
            <a:r>
              <a:rPr lang="ru-RU" sz="1200" dirty="0">
                <a:latin typeface="Times New Roman"/>
                <a:ea typeface="Calibri"/>
                <a:cs typeface="Times New Roman"/>
              </a:rPr>
              <a:t>Развиваем мелкую моторику.</a:t>
            </a:r>
            <a:endParaRPr lang="ru-RU" sz="1050" dirty="0">
              <a:ea typeface="Calibri"/>
              <a:cs typeface="Times New Roman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arenR"/>
            </a:pPr>
            <a:r>
              <a:rPr lang="ru-RU" sz="1200" dirty="0">
                <a:latin typeface="Times New Roman"/>
                <a:ea typeface="Calibri"/>
                <a:cs typeface="Times New Roman"/>
              </a:rPr>
              <a:t>Самомассаж.</a:t>
            </a:r>
            <a:endParaRPr lang="ru-RU" sz="1050" dirty="0">
              <a:ea typeface="Calibri"/>
              <a:cs typeface="Times New Roman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arenR"/>
            </a:pPr>
            <a:r>
              <a:rPr lang="ru-RU" sz="1200" dirty="0">
                <a:latin typeface="Times New Roman"/>
                <a:ea typeface="Calibri"/>
                <a:cs typeface="Times New Roman"/>
              </a:rPr>
              <a:t>Для чего нужна артикуляционная гимнастика?</a:t>
            </a:r>
            <a:endParaRPr lang="ru-RU" sz="1050" dirty="0">
              <a:ea typeface="Calibri"/>
              <a:cs typeface="Times New Roman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arenR"/>
            </a:pPr>
            <a:r>
              <a:rPr lang="ru-RU" sz="1200" dirty="0">
                <a:latin typeface="Times New Roman"/>
                <a:ea typeface="Calibri"/>
                <a:cs typeface="Times New Roman"/>
              </a:rPr>
              <a:t>Артикуляционные упражнения.</a:t>
            </a:r>
            <a:endParaRPr lang="ru-RU" sz="1050" dirty="0">
              <a:ea typeface="Calibri"/>
              <a:cs typeface="Times New Roman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arenR"/>
            </a:pPr>
            <a:r>
              <a:rPr lang="ru-RU" sz="1200" dirty="0">
                <a:latin typeface="Times New Roman"/>
                <a:ea typeface="Calibri"/>
                <a:cs typeface="Times New Roman"/>
              </a:rPr>
              <a:t>Ребенок зарычал (зашипел, засвистел).</a:t>
            </a:r>
            <a:endParaRPr lang="ru-RU" sz="1050" dirty="0">
              <a:ea typeface="Calibri"/>
              <a:cs typeface="Times New Roman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arenR"/>
            </a:pPr>
            <a:r>
              <a:rPr lang="ru-RU" sz="1200" dirty="0">
                <a:latin typeface="Times New Roman"/>
                <a:ea typeface="Calibri"/>
                <a:cs typeface="Times New Roman"/>
              </a:rPr>
              <a:t>Послушные буквы.</a:t>
            </a:r>
            <a:endParaRPr lang="ru-RU" sz="1050" dirty="0">
              <a:ea typeface="Calibri"/>
              <a:cs typeface="Times New Roman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arenR"/>
            </a:pPr>
            <a:r>
              <a:rPr lang="ru-RU" sz="1200" dirty="0">
                <a:latin typeface="Times New Roman"/>
                <a:ea typeface="Calibri"/>
                <a:cs typeface="Times New Roman"/>
              </a:rPr>
              <a:t>Цвет, форма, величина.</a:t>
            </a:r>
            <a:endParaRPr lang="ru-RU" sz="1050" dirty="0">
              <a:ea typeface="Calibri"/>
              <a:cs typeface="Times New Roman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arenR"/>
            </a:pPr>
            <a:r>
              <a:rPr lang="ru-RU" sz="1200" dirty="0">
                <a:latin typeface="Times New Roman"/>
                <a:ea typeface="Calibri"/>
                <a:cs typeface="Times New Roman"/>
              </a:rPr>
              <a:t>Учим ребенка ориентироваться в пространстве.</a:t>
            </a:r>
            <a:endParaRPr lang="ru-RU" sz="1050" dirty="0">
              <a:ea typeface="Calibri"/>
              <a:cs typeface="Times New Roman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arenR"/>
            </a:pPr>
            <a:r>
              <a:rPr lang="ru-RU" sz="1200" dirty="0">
                <a:latin typeface="Times New Roman"/>
                <a:ea typeface="Calibri"/>
                <a:cs typeface="Times New Roman"/>
              </a:rPr>
              <a:t>Что должен знать ребенок о времени.</a:t>
            </a:r>
            <a:endParaRPr lang="ru-RU" sz="1050" dirty="0">
              <a:ea typeface="Calibri"/>
              <a:cs typeface="Times New Roman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arenR"/>
            </a:pPr>
            <a:r>
              <a:rPr lang="ru-RU" sz="1200" dirty="0">
                <a:latin typeface="Times New Roman"/>
                <a:ea typeface="Calibri"/>
                <a:cs typeface="Times New Roman"/>
              </a:rPr>
              <a:t>Родителям о речи детей.</a:t>
            </a:r>
            <a:endParaRPr lang="ru-RU" sz="1050" dirty="0">
              <a:ea typeface="Calibri"/>
              <a:cs typeface="Times New Roman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arenR"/>
            </a:pPr>
            <a:r>
              <a:rPr lang="ru-RU" sz="1200" dirty="0">
                <a:latin typeface="Times New Roman"/>
                <a:ea typeface="Calibri"/>
                <a:cs typeface="Times New Roman"/>
              </a:rPr>
              <a:t>Формирование связной речи.</a:t>
            </a:r>
            <a:endParaRPr lang="ru-RU" sz="1050" dirty="0">
              <a:ea typeface="Calibri"/>
              <a:cs typeface="Times New Roman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arenR"/>
            </a:pPr>
            <a:r>
              <a:rPr lang="ru-RU" sz="1200" dirty="0">
                <a:latin typeface="Times New Roman"/>
                <a:ea typeface="Calibri"/>
                <a:cs typeface="Times New Roman"/>
              </a:rPr>
              <a:t>И тогда он будет говорить хорошо. Двадцать простых советов логопеда родителям.</a:t>
            </a:r>
            <a:endParaRPr lang="ru-RU" sz="1050" dirty="0">
              <a:ea typeface="Calibri"/>
              <a:cs typeface="Times New Roman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arenR"/>
            </a:pPr>
            <a:r>
              <a:rPr lang="ru-RU" sz="1200" dirty="0">
                <a:latin typeface="Times New Roman"/>
                <a:ea typeface="Calibri"/>
                <a:cs typeface="Times New Roman"/>
              </a:rPr>
              <a:t>О дыхании.</a:t>
            </a:r>
            <a:endParaRPr lang="ru-RU" sz="1050" dirty="0">
              <a:ea typeface="Calibri"/>
              <a:cs typeface="Times New Roman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arenR"/>
            </a:pPr>
            <a:r>
              <a:rPr lang="ru-RU" sz="1200" dirty="0">
                <a:latin typeface="Times New Roman"/>
                <a:ea typeface="Calibri"/>
                <a:cs typeface="Times New Roman"/>
              </a:rPr>
              <a:t>Слова, слова, слова…</a:t>
            </a:r>
            <a:endParaRPr lang="ru-RU" sz="1050" dirty="0">
              <a:ea typeface="Calibri"/>
              <a:cs typeface="Times New Roman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arenR"/>
            </a:pPr>
            <a:r>
              <a:rPr lang="ru-RU" sz="1200" dirty="0">
                <a:latin typeface="Times New Roman"/>
                <a:ea typeface="Calibri"/>
                <a:cs typeface="Times New Roman"/>
              </a:rPr>
              <a:t>Родителям о заикании.</a:t>
            </a:r>
            <a:endParaRPr lang="ru-RU" sz="1050" dirty="0">
              <a:ea typeface="Calibri"/>
              <a:cs typeface="Times New Roman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arenR"/>
            </a:pPr>
            <a:r>
              <a:rPr lang="ru-RU" sz="1200" dirty="0">
                <a:latin typeface="Times New Roman"/>
                <a:ea typeface="Calibri"/>
                <a:cs typeface="Times New Roman"/>
              </a:rPr>
              <a:t>Относительные прилагательные.</a:t>
            </a:r>
            <a:endParaRPr lang="ru-RU" sz="1050" dirty="0">
              <a:ea typeface="Calibri"/>
              <a:cs typeface="Times New Roman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arenR"/>
            </a:pPr>
            <a:r>
              <a:rPr lang="ru-RU" sz="1200" dirty="0">
                <a:latin typeface="Times New Roman"/>
                <a:ea typeface="Calibri"/>
                <a:cs typeface="Times New Roman"/>
              </a:rPr>
              <a:t>Показатели речевого развития детей третьего года жизни.</a:t>
            </a:r>
            <a:endParaRPr lang="ru-RU" sz="1050" dirty="0">
              <a:ea typeface="Calibri"/>
              <a:cs typeface="Times New Roman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arenR"/>
            </a:pPr>
            <a:r>
              <a:rPr lang="ru-RU" sz="1200" dirty="0">
                <a:latin typeface="Times New Roman"/>
                <a:ea typeface="Calibri"/>
                <a:cs typeface="Times New Roman"/>
              </a:rPr>
              <a:t>Характеристика речи детей 3 – 4 лет.</a:t>
            </a:r>
            <a:endParaRPr lang="ru-RU" sz="1050" dirty="0">
              <a:ea typeface="Calibri"/>
              <a:cs typeface="Times New Roman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arenR"/>
            </a:pPr>
            <a:r>
              <a:rPr lang="ru-RU" sz="1200" dirty="0">
                <a:latin typeface="Times New Roman"/>
                <a:ea typeface="Calibri"/>
                <a:cs typeface="Times New Roman"/>
              </a:rPr>
              <a:t>Характеристика речи детей 4 – 5 лет.</a:t>
            </a:r>
            <a:endParaRPr lang="ru-RU" sz="1050" dirty="0">
              <a:ea typeface="Calibri"/>
              <a:cs typeface="Times New Roman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arenR"/>
            </a:pPr>
            <a:r>
              <a:rPr lang="ru-RU" sz="1200" dirty="0">
                <a:latin typeface="Times New Roman"/>
                <a:ea typeface="Calibri"/>
                <a:cs typeface="Times New Roman"/>
              </a:rPr>
              <a:t>Характеристика речи детей 5 – 6 лет.</a:t>
            </a:r>
            <a:endParaRPr lang="ru-RU" sz="1050" dirty="0">
              <a:ea typeface="Calibri"/>
              <a:cs typeface="Times New Roman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arenR"/>
            </a:pPr>
            <a:r>
              <a:rPr lang="ru-RU" sz="1200" dirty="0">
                <a:latin typeface="Times New Roman"/>
                <a:ea typeface="Calibri"/>
                <a:cs typeface="Times New Roman"/>
              </a:rPr>
              <a:t>Характеристика речи детей 6 – 7 лет</a:t>
            </a:r>
            <a:r>
              <a:rPr lang="ru-RU" sz="1200" dirty="0" smtClean="0">
                <a:latin typeface="Times New Roman"/>
                <a:ea typeface="Calibri"/>
                <a:cs typeface="Times New Roman"/>
              </a:rPr>
              <a:t>.</a:t>
            </a:r>
            <a:endParaRPr lang="ru-RU" sz="1200" dirty="0">
              <a:solidFill>
                <a:srgbClr val="FF0000"/>
              </a:solidFill>
              <a:latin typeface="Arial Black" pitchFamily="34" charset="0"/>
            </a:endParaRPr>
          </a:p>
        </p:txBody>
      </p:sp>
      <p:sp>
        <p:nvSpPr>
          <p:cNvPr id="23" name="Скругленный прямоугольник 22"/>
          <p:cNvSpPr/>
          <p:nvPr/>
        </p:nvSpPr>
        <p:spPr>
          <a:xfrm>
            <a:off x="130776" y="116632"/>
            <a:ext cx="7128792" cy="864096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  <a:latin typeface="Georgia" pitchFamily="18" charset="0"/>
              </a:rPr>
              <a:t>Деятельность педагога с родителями</a:t>
            </a:r>
            <a:endParaRPr lang="ru-RU" sz="2400" b="1" dirty="0" smtClean="0">
              <a:solidFill>
                <a:srgbClr val="C00000"/>
              </a:solidFill>
              <a:latin typeface="Georg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381887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8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868144" y="0"/>
            <a:ext cx="2978826" cy="28112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Скругленный прямоугольник 3"/>
          <p:cNvSpPr/>
          <p:nvPr/>
        </p:nvSpPr>
        <p:spPr>
          <a:xfrm>
            <a:off x="179512" y="980728"/>
            <a:ext cx="8712968" cy="5688632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2267744" y="1628800"/>
            <a:ext cx="6624736" cy="14650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b="1" dirty="0" smtClean="0">
              <a:solidFill>
                <a:schemeClr val="accent3">
                  <a:lumMod val="75000"/>
                </a:schemeClr>
              </a:solidFill>
              <a:latin typeface="Georgia" pitchFamily="18" charset="0"/>
            </a:endParaRPr>
          </a:p>
          <a:p>
            <a:pPr marL="342900" indent="-342900">
              <a:spcBef>
                <a:spcPct val="20000"/>
              </a:spcBef>
              <a:defRPr/>
            </a:pPr>
            <a:r>
              <a:rPr lang="ru-RU" sz="1600" dirty="0" smtClean="0">
                <a:solidFill>
                  <a:srgbClr val="FF0000"/>
                </a:solidFill>
                <a:latin typeface="Georgia" pitchFamily="18" charset="0"/>
              </a:rPr>
              <a:t>    </a:t>
            </a:r>
          </a:p>
          <a:p>
            <a:r>
              <a:rPr lang="ru-RU" sz="1600" dirty="0" smtClean="0">
                <a:solidFill>
                  <a:srgbClr val="FF0000"/>
                </a:solidFill>
                <a:latin typeface="Georgia" pitchFamily="18" charset="0"/>
              </a:rPr>
              <a:t>     </a:t>
            </a:r>
            <a:endParaRPr lang="ru-RU" dirty="0" smtClean="0">
              <a:solidFill>
                <a:srgbClr val="FF0000"/>
              </a:solidFill>
              <a:latin typeface="Arial Black" pitchFamily="34" charset="0"/>
            </a:endParaRPr>
          </a:p>
          <a:p>
            <a:endParaRPr lang="ru-RU" dirty="0" smtClean="0">
              <a:solidFill>
                <a:srgbClr val="FF0000"/>
              </a:solidFill>
              <a:latin typeface="Arial Black" pitchFamily="34" charset="0"/>
            </a:endParaRPr>
          </a:p>
          <a:p>
            <a:endParaRPr lang="ru-RU" dirty="0">
              <a:solidFill>
                <a:srgbClr val="FF0000"/>
              </a:solidFill>
              <a:latin typeface="Arial Black" pitchFamily="34" charset="0"/>
            </a:endParaRPr>
          </a:p>
        </p:txBody>
      </p:sp>
      <p:pic>
        <p:nvPicPr>
          <p:cNvPr id="14" name="Picture 3" descr="D:\РАБОЧИЙ стол -2013\КЛЁВЫЕ картинки\professor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47749" y="3829957"/>
            <a:ext cx="1698650" cy="2304256"/>
          </a:xfrm>
          <a:prstGeom prst="rect">
            <a:avLst/>
          </a:prstGeom>
          <a:noFill/>
        </p:spPr>
      </p:pic>
      <p:sp>
        <p:nvSpPr>
          <p:cNvPr id="19" name="Овал 18"/>
          <p:cNvSpPr/>
          <p:nvPr/>
        </p:nvSpPr>
        <p:spPr>
          <a:xfrm rot="1114218">
            <a:off x="8325995" y="3443055"/>
            <a:ext cx="462064" cy="445508"/>
          </a:xfrm>
          <a:prstGeom prst="ellipse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latin typeface="Georgia" pitchFamily="18" charset="0"/>
              </a:rPr>
              <a:t>Л</a:t>
            </a:r>
            <a:endParaRPr lang="ru-RU" sz="2000" dirty="0">
              <a:latin typeface="Georgia" pitchFamily="18" charset="0"/>
            </a:endParaRPr>
          </a:p>
        </p:txBody>
      </p:sp>
      <p:sp>
        <p:nvSpPr>
          <p:cNvPr id="20" name="Овал 19"/>
          <p:cNvSpPr/>
          <p:nvPr/>
        </p:nvSpPr>
        <p:spPr>
          <a:xfrm rot="20882413">
            <a:off x="241340" y="6185450"/>
            <a:ext cx="549171" cy="521920"/>
          </a:xfrm>
          <a:prstGeom prst="ellips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latin typeface="Georgia" pitchFamily="18" charset="0"/>
              </a:rPr>
              <a:t>С</a:t>
            </a:r>
            <a:endParaRPr lang="ru-RU" sz="2000" b="1" dirty="0">
              <a:latin typeface="Georgia" pitchFamily="18" charset="0"/>
            </a:endParaRPr>
          </a:p>
        </p:txBody>
      </p:sp>
      <p:sp>
        <p:nvSpPr>
          <p:cNvPr id="23" name="Скругленный прямоугольник 22"/>
          <p:cNvSpPr/>
          <p:nvPr/>
        </p:nvSpPr>
        <p:spPr>
          <a:xfrm>
            <a:off x="130776" y="116632"/>
            <a:ext cx="7128792" cy="864096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  <a:latin typeface="Georgia" pitchFamily="18" charset="0"/>
              </a:rPr>
              <a:t>Деятельность педагога с родителями</a:t>
            </a:r>
            <a:endParaRPr lang="ru-RU" sz="2400" b="1" dirty="0" smtClean="0">
              <a:solidFill>
                <a:srgbClr val="C00000"/>
              </a:solidFill>
              <a:latin typeface="Georgia" pitchFamily="18" charset="0"/>
            </a:endParaRPr>
          </a:p>
        </p:txBody>
      </p:sp>
      <p:pic>
        <p:nvPicPr>
          <p:cNvPr id="10242" name="Picture 2" descr="D:\РУЧЕЕК\Фото работа\Кабинет, стенды, оснащение\IMG_20201008_144835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017" y="1036504"/>
            <a:ext cx="1485165" cy="1980220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3" name="Picture 3" descr="D:\РУЧЕЕК\Фото работа\Кабинет, стенды, оснащение\IMG_20201008_144844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462"/>
          <a:stretch/>
        </p:blipFill>
        <p:spPr bwMode="auto">
          <a:xfrm>
            <a:off x="1820925" y="1059622"/>
            <a:ext cx="1497603" cy="2065659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4" name="Picture 4" descr="D:\РУЧЕЕК\Фото работа\Кабинет, стенды, оснащение\IMG_20201008_144851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94800" y="980728"/>
            <a:ext cx="1536314" cy="2048419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5" name="Picture 5" descr="D:\РУЧЕЕК\Фото работа\Кабинет, стенды, оснащение\IMG_20201008_144901.jpg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01"/>
          <a:stretch/>
        </p:blipFill>
        <p:spPr bwMode="auto">
          <a:xfrm>
            <a:off x="5436096" y="1076862"/>
            <a:ext cx="1424375" cy="2003354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6" name="Picture 6" descr="D:\РУЧЕЕК\Фото работа\Кабинет, стенды, оснащение\IMG_20201008_144910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2280" y="1076861"/>
            <a:ext cx="1562490" cy="2083321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" name="Объект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49040915"/>
              </p:ext>
            </p:extLst>
          </p:nvPr>
        </p:nvGraphicFramePr>
        <p:xfrm>
          <a:off x="1946399" y="3602430"/>
          <a:ext cx="1858223" cy="275931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50" name="Документ" r:id="rId10" imgW="6661524" imgH="9889536" progId="Word.Document.12">
                  <p:embed/>
                </p:oleObj>
              </mc:Choice>
              <mc:Fallback>
                <p:oleObj name="Документ" r:id="rId10" imgW="6661524" imgH="9889536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1946399" y="3602430"/>
                        <a:ext cx="1858223" cy="275931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Объект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40596763"/>
              </p:ext>
            </p:extLst>
          </p:nvPr>
        </p:nvGraphicFramePr>
        <p:xfrm>
          <a:off x="3983048" y="3517024"/>
          <a:ext cx="2111747" cy="293012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51" name="Документ" r:id="rId12" imgW="6916822" imgH="9596094" progId="Word.Document.12">
                  <p:embed/>
                </p:oleObj>
              </mc:Choice>
              <mc:Fallback>
                <p:oleObj name="Документ" r:id="rId12" imgW="6916822" imgH="9596094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3"/>
                      <a:stretch>
                        <a:fillRect/>
                      </a:stretch>
                    </p:blipFill>
                    <p:spPr>
                      <a:xfrm>
                        <a:off x="3983048" y="3517024"/>
                        <a:ext cx="2111747" cy="293012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Объект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88099516"/>
              </p:ext>
            </p:extLst>
          </p:nvPr>
        </p:nvGraphicFramePr>
        <p:xfrm>
          <a:off x="6297227" y="3488534"/>
          <a:ext cx="1988289" cy="298710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52" name="Документ" r:id="rId14" imgW="6301441" imgH="9467915" progId="Word.Document.12">
                  <p:embed/>
                </p:oleObj>
              </mc:Choice>
              <mc:Fallback>
                <p:oleObj name="Документ" r:id="rId14" imgW="6301441" imgH="9467915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5"/>
                      <a:stretch>
                        <a:fillRect/>
                      </a:stretch>
                    </p:blipFill>
                    <p:spPr>
                      <a:xfrm>
                        <a:off x="6297227" y="3488534"/>
                        <a:ext cx="1988289" cy="298710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8549399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179512" y="1268760"/>
            <a:ext cx="8784976" cy="5400600"/>
          </a:xfrm>
          <a:prstGeom prst="roundRect">
            <a:avLst/>
          </a:prstGeom>
          <a:ln w="19050">
            <a:solidFill>
              <a:schemeClr val="accent3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cxnSp>
        <p:nvCxnSpPr>
          <p:cNvPr id="26" name="Прямая со стрелкой 25"/>
          <p:cNvCxnSpPr/>
          <p:nvPr/>
        </p:nvCxnSpPr>
        <p:spPr>
          <a:xfrm>
            <a:off x="5955376" y="3030114"/>
            <a:ext cx="0" cy="345638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 стрелкой 29"/>
          <p:cNvCxnSpPr/>
          <p:nvPr/>
        </p:nvCxnSpPr>
        <p:spPr>
          <a:xfrm>
            <a:off x="3168405" y="3030114"/>
            <a:ext cx="0" cy="339006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TextBox 51"/>
          <p:cNvSpPr txBox="1"/>
          <p:nvPr/>
        </p:nvSpPr>
        <p:spPr>
          <a:xfrm>
            <a:off x="6372200" y="1268760"/>
            <a:ext cx="2160240" cy="340519"/>
          </a:xfrm>
          <a:prstGeom prst="roundRect">
            <a:avLst/>
          </a:prstGeom>
          <a:ln>
            <a:solidFill>
              <a:schemeClr val="accent6">
                <a:lumMod val="75000"/>
              </a:schemeClr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endParaRPr lang="ru-RU" sz="1400" b="1" dirty="0">
              <a:solidFill>
                <a:srgbClr val="C00000"/>
              </a:solidFill>
              <a:latin typeface="Georgia" pitchFamily="18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6228184" y="1439019"/>
            <a:ext cx="2228977" cy="408623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960000"/>
                </a:solidFill>
                <a:latin typeface="Georgia" pitchFamily="18" charset="0"/>
              </a:rPr>
              <a:t>Активная зона</a:t>
            </a:r>
            <a:endParaRPr lang="ru-RU" b="1" dirty="0">
              <a:solidFill>
                <a:srgbClr val="960000"/>
              </a:solidFill>
              <a:latin typeface="Georgia" pitchFamily="18" charset="0"/>
            </a:endParaRPr>
          </a:p>
        </p:txBody>
      </p:sp>
      <p:sp>
        <p:nvSpPr>
          <p:cNvPr id="53" name="TextBox 52"/>
          <p:cNvSpPr txBox="1"/>
          <p:nvPr/>
        </p:nvSpPr>
        <p:spPr>
          <a:xfrm>
            <a:off x="683568" y="1268760"/>
            <a:ext cx="2232248" cy="340519"/>
          </a:xfrm>
          <a:prstGeom prst="roundRect">
            <a:avLst/>
          </a:prstGeom>
          <a:ln>
            <a:solidFill>
              <a:schemeClr val="accent6">
                <a:lumMod val="75000"/>
              </a:schemeClr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endParaRPr lang="ru-RU" sz="1400" b="1" dirty="0">
              <a:solidFill>
                <a:srgbClr val="C00000"/>
              </a:solidFill>
              <a:latin typeface="Georgia" pitchFamily="18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493862" y="1439019"/>
            <a:ext cx="2314195" cy="442674"/>
          </a:xfrm>
          <a:prstGeom prst="roundRect">
            <a:avLst/>
          </a:prstGeom>
          <a:ln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960000"/>
                </a:solidFill>
                <a:latin typeface="Georgia" pitchFamily="18" charset="0"/>
              </a:rPr>
              <a:t>Рабочая зона</a:t>
            </a:r>
            <a:endParaRPr lang="ru-RU" sz="2000" b="1" dirty="0">
              <a:solidFill>
                <a:srgbClr val="960000"/>
              </a:solidFill>
              <a:latin typeface="Georgia" pitchFamily="18" charset="0"/>
            </a:endParaRPr>
          </a:p>
        </p:txBody>
      </p:sp>
      <p:sp>
        <p:nvSpPr>
          <p:cNvPr id="62" name="Прямоугольник 61"/>
          <p:cNvSpPr/>
          <p:nvPr/>
        </p:nvSpPr>
        <p:spPr>
          <a:xfrm>
            <a:off x="179512" y="404664"/>
            <a:ext cx="8784976" cy="615553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3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Предметно – пространственная среда</a:t>
            </a:r>
            <a:endParaRPr lang="ru-RU" sz="3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11266" name="Picture 2" descr="D:\РУЧЕЕК\Фото работа\Кабинет, стенды, оснащение\IMG_20201008_14404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68405" y="2097602"/>
            <a:ext cx="2807187" cy="374291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7" name="Picture 3" descr="D:\РУЧЕЕК\Фото работа\Кабинет, стенды, оснащение\IMG_20201008_144153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800"/>
          <a:stretch/>
        </p:blipFill>
        <p:spPr bwMode="auto">
          <a:xfrm>
            <a:off x="319231" y="2348880"/>
            <a:ext cx="2663455" cy="385167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8" name="Picture 4" descr="D:\РУЧЕЕК\Фото работа\Кабинет, стенды, оснащение\IMG_20201008_144202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101" t="44183" r="8148" b="5417"/>
          <a:stretch/>
        </p:blipFill>
        <p:spPr bwMode="auto">
          <a:xfrm>
            <a:off x="6115959" y="2348880"/>
            <a:ext cx="2848529" cy="367240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179512" y="404664"/>
            <a:ext cx="8784976" cy="6264696"/>
          </a:xfrm>
          <a:prstGeom prst="roundRect">
            <a:avLst/>
          </a:prstGeom>
          <a:ln w="19050">
            <a:solidFill>
              <a:schemeClr val="accent3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4" name="TextBox 53"/>
          <p:cNvSpPr txBox="1"/>
          <p:nvPr/>
        </p:nvSpPr>
        <p:spPr>
          <a:xfrm>
            <a:off x="888926" y="404664"/>
            <a:ext cx="7560840" cy="510778"/>
          </a:xfrm>
          <a:prstGeom prst="round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  <a:latin typeface="Georgia" pitchFamily="18" charset="0"/>
              </a:rPr>
              <a:t>Зона отдыха</a:t>
            </a:r>
            <a:endParaRPr lang="ru-RU" sz="2400" b="1" dirty="0">
              <a:solidFill>
                <a:srgbClr val="C00000"/>
              </a:solidFill>
              <a:latin typeface="Georgia" pitchFamily="18" charset="0"/>
            </a:endParaRPr>
          </a:p>
        </p:txBody>
      </p:sp>
      <p:pic>
        <p:nvPicPr>
          <p:cNvPr id="12290" name="Picture 2" descr="D:\РУЧЕЕК\Фото работа\Кабинет, стенды, оснащение\IMG_20201008_14444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7158" y="929928"/>
            <a:ext cx="3384376" cy="253828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5" name="Прямая соединительная линия 4"/>
          <p:cNvCxnSpPr/>
          <p:nvPr/>
        </p:nvCxnSpPr>
        <p:spPr>
          <a:xfrm>
            <a:off x="179512" y="3537012"/>
            <a:ext cx="8784976" cy="72008"/>
          </a:xfrm>
          <a:prstGeom prst="line">
            <a:avLst/>
          </a:prstGeom>
          <a:ln w="38100">
            <a:solidFill>
              <a:srgbClr val="F6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291" name="Picture 3" descr="D:\РУЧЕЕК\Фото работа\Кабинет, стенды, оснащение\IMG_20201008_144502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080" r="19621"/>
          <a:stretch/>
        </p:blipFill>
        <p:spPr bwMode="auto">
          <a:xfrm>
            <a:off x="921095" y="3699960"/>
            <a:ext cx="3472648" cy="268679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2" name="Picture 4" descr="D:\РУЧЕЕК\Фото работа\Кабинет, стенды, оснащение\IMG_20201008_144556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65627" y="3699960"/>
            <a:ext cx="2365856" cy="282538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8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868144" y="0"/>
            <a:ext cx="2978826" cy="28112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Скругленный прямоугольник 3"/>
          <p:cNvSpPr/>
          <p:nvPr/>
        </p:nvSpPr>
        <p:spPr>
          <a:xfrm>
            <a:off x="179512" y="980728"/>
            <a:ext cx="8712968" cy="5688632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14" name="Picture 3" descr="D:\РАБОЧИЙ стол -2013\КЛЁВЫЕ картинки\professor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flipH="1">
            <a:off x="7491932" y="4073772"/>
            <a:ext cx="1626494" cy="2376264"/>
          </a:xfrm>
          <a:prstGeom prst="rect">
            <a:avLst/>
          </a:prstGeom>
          <a:noFill/>
        </p:spPr>
      </p:pic>
      <p:sp>
        <p:nvSpPr>
          <p:cNvPr id="19" name="Овал 18"/>
          <p:cNvSpPr/>
          <p:nvPr/>
        </p:nvSpPr>
        <p:spPr>
          <a:xfrm rot="1114218">
            <a:off x="238424" y="6227282"/>
            <a:ext cx="462064" cy="445508"/>
          </a:xfrm>
          <a:prstGeom prst="ellipse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latin typeface="Georgia" pitchFamily="18" charset="0"/>
              </a:rPr>
              <a:t>Л</a:t>
            </a:r>
            <a:endParaRPr lang="ru-RU" sz="2000" dirty="0">
              <a:latin typeface="Georgia" pitchFamily="18" charset="0"/>
            </a:endParaRPr>
          </a:p>
        </p:txBody>
      </p:sp>
      <p:sp>
        <p:nvSpPr>
          <p:cNvPr id="21" name="Овал 20"/>
          <p:cNvSpPr/>
          <p:nvPr/>
        </p:nvSpPr>
        <p:spPr>
          <a:xfrm rot="291953">
            <a:off x="8479247" y="6154139"/>
            <a:ext cx="640808" cy="591792"/>
          </a:xfrm>
          <a:prstGeom prst="ellipse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latin typeface="Georgia" pitchFamily="18" charset="0"/>
              </a:rPr>
              <a:t>А</a:t>
            </a:r>
            <a:endParaRPr lang="ru-RU" sz="2000" b="1" dirty="0">
              <a:latin typeface="Georgia" pitchFamily="18" charset="0"/>
            </a:endParaRPr>
          </a:p>
        </p:txBody>
      </p:sp>
      <p:sp>
        <p:nvSpPr>
          <p:cNvPr id="23" name="Скругленный прямоугольник 22"/>
          <p:cNvSpPr/>
          <p:nvPr/>
        </p:nvSpPr>
        <p:spPr>
          <a:xfrm>
            <a:off x="179512" y="260648"/>
            <a:ext cx="7128792" cy="504056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solidFill>
                  <a:srgbClr val="C00000"/>
                </a:solidFill>
                <a:latin typeface="Georgia" pitchFamily="18" charset="0"/>
              </a:rPr>
              <a:t>Отзывы о педагоге</a:t>
            </a:r>
            <a:endParaRPr lang="ru-RU" sz="3600" b="1" dirty="0" smtClean="0">
              <a:solidFill>
                <a:srgbClr val="C00000"/>
              </a:solidFill>
              <a:latin typeface="Georgia" pitchFamily="18" charset="0"/>
            </a:endParaRPr>
          </a:p>
        </p:txBody>
      </p:sp>
      <p:pic>
        <p:nvPicPr>
          <p:cNvPr id="13315" name="Picture 3" descr="D:\РУЧЕЕК\Вебинары, семинары, дипломы, курсы\IMG-20201015-WA0001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305"/>
          <a:stretch/>
        </p:blipFill>
        <p:spPr bwMode="auto">
          <a:xfrm>
            <a:off x="3780911" y="2352118"/>
            <a:ext cx="2399927" cy="33438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6" name="Picture 4" descr="D:\РУЧЕЕК\Вебинары, семинары, дипломы, курсы\о001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952"/>
          <a:stretch/>
        </p:blipFill>
        <p:spPr bwMode="auto">
          <a:xfrm>
            <a:off x="502214" y="1032560"/>
            <a:ext cx="2413602" cy="29914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Овал 19"/>
          <p:cNvSpPr/>
          <p:nvPr/>
        </p:nvSpPr>
        <p:spPr>
          <a:xfrm rot="20882413">
            <a:off x="227629" y="858865"/>
            <a:ext cx="549171" cy="521920"/>
          </a:xfrm>
          <a:prstGeom prst="ellips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latin typeface="Georgia" pitchFamily="18" charset="0"/>
              </a:rPr>
              <a:t>С</a:t>
            </a:r>
            <a:endParaRPr lang="ru-RU" sz="2000" b="1" dirty="0">
              <a:latin typeface="Georgia" pitchFamily="18" charset="0"/>
            </a:endParaRPr>
          </a:p>
        </p:txBody>
      </p:sp>
      <p:pic>
        <p:nvPicPr>
          <p:cNvPr id="13317" name="Picture 5" descr="D:\РУЧЕЕК\Вебинары, семинары, дипломы, курсы\оо002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784" t="7389" r="3938" b="22734"/>
          <a:stretch/>
        </p:blipFill>
        <p:spPr bwMode="auto">
          <a:xfrm>
            <a:off x="6018368" y="1137728"/>
            <a:ext cx="2579872" cy="29097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8" name="Picture 6" descr="D:\РУЧЕЕК\Вебинары, семинары, дипломы, курсы\ооо003.jpg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60" r="4887" b="21043"/>
          <a:stretch/>
        </p:blipFill>
        <p:spPr bwMode="auto">
          <a:xfrm>
            <a:off x="1403648" y="3825430"/>
            <a:ext cx="2349457" cy="29466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8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868144" y="0"/>
            <a:ext cx="2978826" cy="28112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Скругленный прямоугольник 3"/>
          <p:cNvSpPr/>
          <p:nvPr/>
        </p:nvSpPr>
        <p:spPr>
          <a:xfrm>
            <a:off x="179512" y="980728"/>
            <a:ext cx="8712968" cy="5688632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9" name="Овал 18"/>
          <p:cNvSpPr/>
          <p:nvPr/>
        </p:nvSpPr>
        <p:spPr>
          <a:xfrm rot="1114218">
            <a:off x="5206976" y="322626"/>
            <a:ext cx="462064" cy="445508"/>
          </a:xfrm>
          <a:prstGeom prst="ellipse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latin typeface="Georgia" pitchFamily="18" charset="0"/>
              </a:rPr>
              <a:t>Л</a:t>
            </a:r>
            <a:endParaRPr lang="ru-RU" sz="2000" dirty="0">
              <a:latin typeface="Georgia" pitchFamily="18" charset="0"/>
            </a:endParaRPr>
          </a:p>
        </p:txBody>
      </p:sp>
      <p:sp>
        <p:nvSpPr>
          <p:cNvPr id="20" name="Овал 19"/>
          <p:cNvSpPr/>
          <p:nvPr/>
        </p:nvSpPr>
        <p:spPr>
          <a:xfrm rot="20882413">
            <a:off x="8344901" y="2191061"/>
            <a:ext cx="549171" cy="521920"/>
          </a:xfrm>
          <a:prstGeom prst="ellips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latin typeface="Georgia" pitchFamily="18" charset="0"/>
              </a:rPr>
              <a:t>С</a:t>
            </a:r>
            <a:endParaRPr lang="ru-RU" sz="2000" b="1" dirty="0">
              <a:latin typeface="Georgia" pitchFamily="18" charset="0"/>
            </a:endParaRPr>
          </a:p>
        </p:txBody>
      </p:sp>
      <p:sp>
        <p:nvSpPr>
          <p:cNvPr id="21" name="Овал 20"/>
          <p:cNvSpPr/>
          <p:nvPr/>
        </p:nvSpPr>
        <p:spPr>
          <a:xfrm rot="291953">
            <a:off x="1045388" y="5618864"/>
            <a:ext cx="640808" cy="591792"/>
          </a:xfrm>
          <a:prstGeom prst="ellipse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latin typeface="Georgia" pitchFamily="18" charset="0"/>
              </a:rPr>
              <a:t>А</a:t>
            </a:r>
            <a:endParaRPr lang="ru-RU" sz="2000" b="1" dirty="0">
              <a:latin typeface="Georgia" pitchFamily="18" charset="0"/>
            </a:endParaRPr>
          </a:p>
        </p:txBody>
      </p:sp>
      <p:sp>
        <p:nvSpPr>
          <p:cNvPr id="22" name="Овал 21"/>
          <p:cNvSpPr/>
          <p:nvPr/>
        </p:nvSpPr>
        <p:spPr>
          <a:xfrm rot="20732323">
            <a:off x="1169213" y="1041461"/>
            <a:ext cx="549709" cy="498988"/>
          </a:xfrm>
          <a:prstGeom prst="ellipse">
            <a:avLst/>
          </a:prstGeom>
          <a:solidFill>
            <a:srgbClr val="92D050"/>
          </a:solidFill>
          <a:ln>
            <a:solidFill>
              <a:schemeClr val="accent3">
                <a:lumMod val="50000"/>
              </a:schemeClr>
            </a:solidFill>
          </a:ln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  <a:latin typeface="Georgia" pitchFamily="18" charset="0"/>
              </a:rPr>
              <a:t>М</a:t>
            </a:r>
            <a:endParaRPr lang="ru-RU" sz="2000" b="1" dirty="0">
              <a:solidFill>
                <a:schemeClr val="tx1"/>
              </a:solidFill>
              <a:latin typeface="Georgia" pitchFamily="18" charset="0"/>
            </a:endParaRPr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4365104"/>
            <a:ext cx="4346575" cy="1871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 rot="598461">
            <a:off x="1032896" y="2381213"/>
            <a:ext cx="6919603" cy="2251468"/>
          </a:xfrm>
          <a:prstGeom prst="rect">
            <a:avLst/>
          </a:prstGeom>
          <a:noFill/>
        </p:spPr>
        <p:txBody>
          <a:bodyPr wrap="square" rtlCol="0">
            <a:prstTxWarp prst="textPlain">
              <a:avLst/>
            </a:prstTxWarp>
            <a:spAutoFit/>
            <a:scene3d>
              <a:camera prst="isometricRightUp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ru-RU" sz="12000" b="1" dirty="0" smtClean="0">
                <a:ln/>
                <a:solidFill>
                  <a:schemeClr val="accent3"/>
                </a:solidFill>
              </a:rPr>
              <a:t>Спасибо!</a:t>
            </a:r>
            <a:endParaRPr lang="ru-RU" sz="12000" b="1" dirty="0">
              <a:ln/>
              <a:solidFill>
                <a:schemeClr val="accent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93228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8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868144" y="0"/>
            <a:ext cx="2978826" cy="28112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Скругленный прямоугольник 3"/>
          <p:cNvSpPr/>
          <p:nvPr/>
        </p:nvSpPr>
        <p:spPr>
          <a:xfrm>
            <a:off x="206010" y="1405632"/>
            <a:ext cx="8640960" cy="5191719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endParaRPr lang="ru-RU" dirty="0" smtClean="0"/>
          </a:p>
          <a:p>
            <a:pPr algn="just"/>
            <a:endParaRPr lang="ru-RU" dirty="0"/>
          </a:p>
          <a:p>
            <a:pPr algn="just"/>
            <a:endParaRPr lang="ru-RU" dirty="0" smtClean="0"/>
          </a:p>
          <a:p>
            <a:pPr algn="just"/>
            <a:endParaRPr lang="ru-RU" dirty="0"/>
          </a:p>
          <a:p>
            <a:pPr algn="just"/>
            <a:endParaRPr lang="ru-RU" dirty="0" smtClean="0"/>
          </a:p>
          <a:p>
            <a:pPr algn="just"/>
            <a:endParaRPr lang="ru-RU" dirty="0"/>
          </a:p>
          <a:p>
            <a:pPr algn="just"/>
            <a:endParaRPr lang="ru-RU" dirty="0" smtClean="0"/>
          </a:p>
          <a:p>
            <a:pPr algn="just"/>
            <a:endParaRPr lang="ru-RU" dirty="0"/>
          </a:p>
          <a:p>
            <a:pPr algn="just"/>
            <a:endParaRPr lang="ru-RU" dirty="0" smtClean="0"/>
          </a:p>
          <a:p>
            <a:pPr algn="just"/>
            <a:endParaRPr lang="ru-RU" dirty="0"/>
          </a:p>
          <a:p>
            <a:pPr algn="just"/>
            <a:endParaRPr lang="ru-RU" sz="2800" b="1" dirty="0" smtClean="0"/>
          </a:p>
          <a:p>
            <a:pPr algn="just"/>
            <a:endParaRPr lang="ru-RU" sz="2800" b="1" dirty="0" smtClean="0"/>
          </a:p>
          <a:p>
            <a:pPr algn="just"/>
            <a:r>
              <a:rPr lang="ru-RU" sz="2800" b="1" dirty="0" smtClean="0"/>
              <a:t>Вас приветствует Петрова Мария Леонидовна.</a:t>
            </a:r>
          </a:p>
          <a:p>
            <a:pPr algn="just"/>
            <a:r>
              <a:rPr lang="ru-RU" sz="2800" b="1" dirty="0" smtClean="0"/>
              <a:t>Дата </a:t>
            </a:r>
            <a:r>
              <a:rPr lang="ru-RU" sz="2800" b="1" dirty="0"/>
              <a:t>рождения: 4 сентября 1984 г.</a:t>
            </a:r>
          </a:p>
          <a:p>
            <a:pPr algn="just"/>
            <a:r>
              <a:rPr lang="ru-RU" sz="2800" b="1" dirty="0"/>
              <a:t>Место работы: МБДОУ № 45 </a:t>
            </a:r>
            <a:endParaRPr lang="ru-RU" sz="2800" b="1" dirty="0" smtClean="0"/>
          </a:p>
          <a:p>
            <a:pPr algn="just"/>
            <a:r>
              <a:rPr lang="ru-RU" sz="2800" b="1" dirty="0" smtClean="0"/>
              <a:t>«</a:t>
            </a:r>
            <a:r>
              <a:rPr lang="ru-RU" sz="2800" b="1" dirty="0"/>
              <a:t>Ручеек» </a:t>
            </a:r>
            <a:r>
              <a:rPr lang="ru-RU" sz="2800" b="1" dirty="0" smtClean="0"/>
              <a:t>с</a:t>
            </a:r>
            <a:r>
              <a:rPr lang="ru-RU" sz="2800" b="1" dirty="0"/>
              <a:t>. </a:t>
            </a:r>
            <a:r>
              <a:rPr lang="ru-RU" sz="2800" b="1" dirty="0" err="1"/>
              <a:t>Кагальник</a:t>
            </a:r>
            <a:r>
              <a:rPr lang="ru-RU" sz="2800" b="1" dirty="0"/>
              <a:t>.</a:t>
            </a:r>
          </a:p>
          <a:p>
            <a:pPr algn="just"/>
            <a:r>
              <a:rPr lang="ru-RU" sz="2800" b="1" dirty="0"/>
              <a:t>Должность: учитель – логопед.</a:t>
            </a:r>
          </a:p>
          <a:p>
            <a:pPr algn="just"/>
            <a:r>
              <a:rPr lang="ru-RU" sz="2800" b="1" dirty="0"/>
              <a:t>Общий стаж работы: 14 лет.</a:t>
            </a:r>
          </a:p>
          <a:p>
            <a:pPr algn="just"/>
            <a:r>
              <a:rPr lang="ru-RU" sz="2800" b="1" dirty="0"/>
              <a:t>Стаж работы по специальности: </a:t>
            </a:r>
            <a:endParaRPr lang="ru-RU" sz="2800" b="1" dirty="0" smtClean="0"/>
          </a:p>
          <a:p>
            <a:pPr algn="just"/>
            <a:r>
              <a:rPr lang="ru-RU" sz="2800" b="1" dirty="0" smtClean="0"/>
              <a:t>10 </a:t>
            </a:r>
            <a:r>
              <a:rPr lang="ru-RU" sz="2800" b="1" dirty="0"/>
              <a:t>лет.</a:t>
            </a:r>
          </a:p>
          <a:p>
            <a:pPr algn="just"/>
            <a:r>
              <a:rPr lang="ru-RU" sz="2800" b="1" dirty="0"/>
              <a:t>Стаж работы в учреждении: 1 год.</a:t>
            </a:r>
          </a:p>
          <a:p>
            <a:pPr algn="just"/>
            <a:endParaRPr lang="ru-RU" sz="2000" dirty="0" smtClean="0"/>
          </a:p>
          <a:p>
            <a:pPr algn="ctr"/>
            <a:endParaRPr lang="ru-RU" dirty="0"/>
          </a:p>
          <a:p>
            <a:pPr algn="ctr"/>
            <a:endParaRPr lang="ru-RU" dirty="0" smtClean="0"/>
          </a:p>
          <a:p>
            <a:pPr algn="ctr"/>
            <a:endParaRPr lang="ru-RU" dirty="0"/>
          </a:p>
          <a:p>
            <a:pPr algn="ctr"/>
            <a:endParaRPr lang="ru-RU" dirty="0" smtClean="0"/>
          </a:p>
          <a:p>
            <a:pPr algn="ctr"/>
            <a:endParaRPr lang="ru-RU" dirty="0"/>
          </a:p>
          <a:p>
            <a:pPr algn="ctr"/>
            <a:endParaRPr lang="ru-RU" dirty="0" smtClean="0"/>
          </a:p>
          <a:p>
            <a:pPr algn="ctr"/>
            <a:endParaRPr lang="ru-RU" dirty="0"/>
          </a:p>
          <a:p>
            <a:pPr algn="ctr"/>
            <a:endParaRPr lang="ru-RU" dirty="0" smtClean="0"/>
          </a:p>
          <a:p>
            <a:pPr algn="ctr"/>
            <a:endParaRPr lang="ru-RU" dirty="0"/>
          </a:p>
          <a:p>
            <a:pPr algn="ctr"/>
            <a:endParaRPr lang="ru-RU" dirty="0" smtClean="0"/>
          </a:p>
          <a:p>
            <a:pPr algn="ctr"/>
            <a:endParaRPr lang="ru-RU" dirty="0"/>
          </a:p>
          <a:p>
            <a:pPr algn="ctr"/>
            <a:endParaRPr lang="ru-RU" dirty="0" smtClean="0"/>
          </a:p>
          <a:p>
            <a:pPr algn="ctr"/>
            <a:endParaRPr lang="ru-RU" dirty="0"/>
          </a:p>
          <a:p>
            <a:pPr algn="ctr"/>
            <a:endParaRPr lang="ru-RU" dirty="0"/>
          </a:p>
        </p:txBody>
      </p:sp>
      <p:sp>
        <p:nvSpPr>
          <p:cNvPr id="15" name="Овал 14"/>
          <p:cNvSpPr/>
          <p:nvPr/>
        </p:nvSpPr>
        <p:spPr>
          <a:xfrm rot="1114218">
            <a:off x="6743253" y="6053250"/>
            <a:ext cx="462064" cy="445508"/>
          </a:xfrm>
          <a:prstGeom prst="ellipse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latin typeface="Georgia" pitchFamily="18" charset="0"/>
              </a:rPr>
              <a:t>Л</a:t>
            </a:r>
            <a:endParaRPr lang="ru-RU" sz="2000" dirty="0">
              <a:latin typeface="Georgia" pitchFamily="18" charset="0"/>
            </a:endParaRPr>
          </a:p>
        </p:txBody>
      </p:sp>
      <p:sp>
        <p:nvSpPr>
          <p:cNvPr id="10" name="Овал 9"/>
          <p:cNvSpPr/>
          <p:nvPr/>
        </p:nvSpPr>
        <p:spPr>
          <a:xfrm>
            <a:off x="1331640" y="5699940"/>
            <a:ext cx="583408" cy="576064"/>
          </a:xfrm>
          <a:prstGeom prst="ellipse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latin typeface="Georgia" pitchFamily="18" charset="0"/>
              </a:rPr>
              <a:t>О</a:t>
            </a:r>
            <a:endParaRPr lang="ru-RU" sz="2800" b="1" dirty="0">
              <a:latin typeface="Georgia" pitchFamily="18" charset="0"/>
            </a:endParaRPr>
          </a:p>
        </p:txBody>
      </p:sp>
      <p:pic>
        <p:nvPicPr>
          <p:cNvPr id="28" name="Picture 8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6010" y="264802"/>
            <a:ext cx="864096" cy="864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extBox 1"/>
          <p:cNvSpPr txBox="1"/>
          <p:nvPr/>
        </p:nvSpPr>
        <p:spPr>
          <a:xfrm>
            <a:off x="1507550" y="243207"/>
            <a:ext cx="416912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000" i="1" dirty="0" smtClean="0">
                <a:solidFill>
                  <a:srgbClr val="006600"/>
                </a:solidFill>
                <a:latin typeface="Arial Black" panose="020B0A04020102020204" pitchFamily="34" charset="0"/>
                <a:cs typeface="Aharoni" panose="02010803020104030203" pitchFamily="2" charset="-79"/>
              </a:rPr>
              <a:t>Визитка</a:t>
            </a:r>
            <a:endParaRPr lang="ru-RU" sz="6000" i="1" dirty="0">
              <a:solidFill>
                <a:srgbClr val="006600"/>
              </a:solidFill>
              <a:latin typeface="Arial Black" panose="020B0A04020102020204" pitchFamily="34" charset="0"/>
              <a:cs typeface="Aharoni" panose="02010803020104030203" pitchFamily="2" charset="-79"/>
            </a:endParaRPr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144" y="2283878"/>
            <a:ext cx="2960269" cy="343522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кругленный прямоугольник 8"/>
          <p:cNvSpPr/>
          <p:nvPr/>
        </p:nvSpPr>
        <p:spPr>
          <a:xfrm>
            <a:off x="179512" y="260648"/>
            <a:ext cx="8784976" cy="6408712"/>
          </a:xfrm>
          <a:prstGeom prst="round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	</a:t>
            </a:r>
          </a:p>
          <a:p>
            <a:pPr algn="just"/>
            <a:endParaRPr lang="ru-RU" sz="34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Моя профессия многогранна и интересна. Её выбирают люди творческие, бесконечно влюблённые в своё дело.</a:t>
            </a:r>
          </a:p>
          <a:p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А что значит логопед? Я себе представляю так:</a:t>
            </a:r>
          </a:p>
          <a:p>
            <a:r>
              <a:rPr lang="ru-RU" sz="3400" b="1" dirty="0" smtClean="0">
                <a:latin typeface="Times New Roman" pitchFamily="18" charset="0"/>
                <a:cs typeface="Times New Roman" pitchFamily="18" charset="0"/>
              </a:rPr>
              <a:t>Л</a:t>
            </a: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 – Любовь к детям. </a:t>
            </a:r>
          </a:p>
          <a:p>
            <a:r>
              <a:rPr lang="ru-RU" sz="3400" b="1" dirty="0" smtClean="0"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 – Ответственность. </a:t>
            </a:r>
          </a:p>
          <a:p>
            <a:r>
              <a:rPr lang="ru-RU" sz="3400" b="1" dirty="0" smtClean="0">
                <a:latin typeface="Times New Roman" pitchFamily="18" charset="0"/>
                <a:cs typeface="Times New Roman" pitchFamily="18" charset="0"/>
              </a:rPr>
              <a:t>Г</a:t>
            </a: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 – Гордость профессией.</a:t>
            </a:r>
          </a:p>
          <a:p>
            <a:r>
              <a:rPr lang="ru-RU" sz="3400" b="1" dirty="0" smtClean="0">
                <a:latin typeface="Times New Roman" pitchFamily="18" charset="0"/>
                <a:cs typeface="Times New Roman" pitchFamily="18" charset="0"/>
              </a:rPr>
              <a:t>О – </a:t>
            </a: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Образованность.</a:t>
            </a:r>
          </a:p>
          <a:p>
            <a:r>
              <a:rPr lang="ru-RU" sz="3400" b="1" dirty="0" smtClean="0">
                <a:latin typeface="Times New Roman" pitchFamily="18" charset="0"/>
                <a:cs typeface="Times New Roman" pitchFamily="18" charset="0"/>
              </a:rPr>
              <a:t>П – </a:t>
            </a: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Положительные эмоции.</a:t>
            </a:r>
          </a:p>
          <a:p>
            <a:r>
              <a:rPr lang="ru-RU" sz="3400" b="1" dirty="0" smtClean="0">
                <a:latin typeface="Times New Roman" pitchFamily="18" charset="0"/>
                <a:cs typeface="Times New Roman" pitchFamily="18" charset="0"/>
              </a:rPr>
              <a:t>Е – </a:t>
            </a: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Единство в работе.</a:t>
            </a:r>
          </a:p>
          <a:p>
            <a:r>
              <a:rPr lang="ru-RU" sz="3400" b="1" dirty="0" smtClean="0">
                <a:latin typeface="Times New Roman" pitchFamily="18" charset="0"/>
                <a:cs typeface="Times New Roman" pitchFamily="18" charset="0"/>
              </a:rPr>
              <a:t>Д – </a:t>
            </a: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Достижение результата.</a:t>
            </a:r>
          </a:p>
          <a:p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оугольник 15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0" y="967929"/>
            <a:ext cx="9144000" cy="5873343"/>
          </a:xfrm>
          <a:prstGeom prst="round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marL="533400" lvl="0" indent="-533400">
              <a:lnSpc>
                <a:spcPct val="80000"/>
              </a:lnSpc>
              <a:spcBef>
                <a:spcPct val="20000"/>
              </a:spcBef>
              <a:buFont typeface="Arial" pitchFamily="34" charset="0"/>
              <a:buChar char="•"/>
            </a:pP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79510" y="116632"/>
            <a:ext cx="8784977" cy="646986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3200" b="1" dirty="0" smtClean="0">
                <a:ln w="11430">
                  <a:solidFill>
                    <a:schemeClr val="tx1"/>
                  </a:solidFill>
                </a:ln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Документы (диплом, КПК, сертификаты)</a:t>
            </a:r>
            <a:endParaRPr lang="ru-RU" sz="3200" b="1" dirty="0">
              <a:ln w="11430">
                <a:solidFill>
                  <a:schemeClr val="tx1"/>
                </a:solidFill>
              </a:ln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74353" y="967928"/>
            <a:ext cx="3178047" cy="20290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323528" y="1095573"/>
            <a:ext cx="5616624" cy="2462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200" dirty="0" smtClean="0"/>
              <a:t>2010 г. -  Федеральное </a:t>
            </a:r>
            <a:r>
              <a:rPr lang="ru-RU" sz="2200" dirty="0"/>
              <a:t>государственное образовательное учреждение высшего профессионального образования «Южный федеральный университет». </a:t>
            </a:r>
            <a:r>
              <a:rPr lang="ru-RU" sz="2200" dirty="0" smtClean="0"/>
              <a:t>Квалификация </a:t>
            </a:r>
            <a:r>
              <a:rPr lang="ru-RU" sz="2200" dirty="0"/>
              <a:t>«Учитель – логопед» по специальности «Логопедия».</a:t>
            </a:r>
          </a:p>
          <a:p>
            <a:endParaRPr lang="ru-RU" sz="2200" dirty="0"/>
          </a:p>
        </p:txBody>
      </p:sp>
      <p:sp>
        <p:nvSpPr>
          <p:cNvPr id="6" name="TextBox 5"/>
          <p:cNvSpPr txBox="1"/>
          <p:nvPr/>
        </p:nvSpPr>
        <p:spPr>
          <a:xfrm>
            <a:off x="918476" y="3167390"/>
            <a:ext cx="72728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</a:rPr>
              <a:t>Курсы повышения квалификации</a:t>
            </a:r>
            <a:endParaRPr lang="ru-RU" sz="2800" b="1" dirty="0">
              <a:solidFill>
                <a:srgbClr val="C00000"/>
              </a:solidFill>
            </a:endParaRPr>
          </a:p>
        </p:txBody>
      </p:sp>
      <p:pic>
        <p:nvPicPr>
          <p:cNvPr id="11" name="Picture 2" descr="D:\РУЧЕЕК\Портфолио\00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67887" y="3624564"/>
            <a:ext cx="2049478" cy="14382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179511" y="3683900"/>
            <a:ext cx="688837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/>
              <a:t>2019 г. - ЧОУ </a:t>
            </a:r>
            <a:r>
              <a:rPr lang="ru-RU" dirty="0"/>
              <a:t>ДПО «Институт переподготовки о повышения квалификации</a:t>
            </a:r>
            <a:r>
              <a:rPr lang="ru-RU" dirty="0" smtClean="0"/>
              <a:t>». Программа «</a:t>
            </a:r>
            <a:r>
              <a:rPr lang="ru-RU" dirty="0"/>
              <a:t>Реализация ФГОС дошкольного образования для учителей – логопедов» 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00040" y="4664252"/>
            <a:ext cx="640871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/>
              <a:t>2020 г. - ГБУ </a:t>
            </a:r>
            <a:r>
              <a:rPr lang="ru-RU" dirty="0"/>
              <a:t>ДПО РО «Ростовский институт повышения квалификации и профессиональной переподготовки работников образования</a:t>
            </a:r>
            <a:r>
              <a:rPr lang="ru-RU" dirty="0" smtClean="0"/>
              <a:t>». Программа «</a:t>
            </a:r>
            <a:r>
              <a:rPr lang="ru-RU" dirty="0"/>
              <a:t>Организация, содержание и технологии коррекционно – образовательной деятельности учителя – логопеда с учетом требований ФГОС ДО» </a:t>
            </a: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8752" y="5038597"/>
            <a:ext cx="2243648" cy="15912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оугольник 15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0" y="188640"/>
            <a:ext cx="9144000" cy="6669360"/>
          </a:xfrm>
          <a:prstGeom prst="round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marL="533400" lvl="0" indent="-533400">
              <a:lnSpc>
                <a:spcPct val="80000"/>
              </a:lnSpc>
              <a:spcBef>
                <a:spcPct val="20000"/>
              </a:spcBef>
              <a:buFont typeface="Arial" pitchFamily="34" charset="0"/>
              <a:buChar char="•"/>
            </a:pP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971600" y="188640"/>
            <a:ext cx="72728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</a:rPr>
              <a:t>Сертификаты</a:t>
            </a:r>
            <a:endParaRPr lang="ru-RU" sz="2800" b="1" dirty="0">
              <a:solidFill>
                <a:srgbClr val="C00000"/>
              </a:solidFill>
            </a:endParaRPr>
          </a:p>
        </p:txBody>
      </p:sp>
      <p:graphicFrame>
        <p:nvGraphicFramePr>
          <p:cNvPr id="2" name="Объект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86101489"/>
              </p:ext>
            </p:extLst>
          </p:nvPr>
        </p:nvGraphicFramePr>
        <p:xfrm>
          <a:off x="3635897" y="675660"/>
          <a:ext cx="2376264" cy="300411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1" name="Acrobat Document" r:id="rId3" imgW="4533711" imgH="6415997" progId="AcroExch.Document.DC">
                  <p:embed/>
                </p:oleObj>
              </mc:Choice>
              <mc:Fallback>
                <p:oleObj name="Acrobat Document" r:id="rId3" imgW="4533711" imgH="6415997" progId="AcroExch.Document.DC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3635897" y="675660"/>
                        <a:ext cx="2376264" cy="300411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074" name="Picture 2" descr="D:\РУЧЕЕК\Вебинары, семинары, дипломы, курсы\26.08.2020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0" y="1293252"/>
            <a:ext cx="2901000" cy="40315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D:\РУЧЕЕК\Вебинары, семинары, дипломы, курсы\20.05.2020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293252"/>
            <a:ext cx="2850119" cy="40315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D:\РУЧЕЕК\Вебинары, семинары, дипломы, курсы\09.09.2020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01640" y="3714050"/>
            <a:ext cx="2406464" cy="3143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991669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0" y="763618"/>
            <a:ext cx="3059832" cy="6094382"/>
          </a:xfrm>
          <a:prstGeom prst="round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/>
              <a:t>МБДОУ № 60 </a:t>
            </a:r>
            <a:r>
              <a:rPr lang="ru-RU" sz="1400" b="1" dirty="0" smtClean="0">
                <a:sym typeface="Wingdings" panose="05000000000000000000" pitchFamily="2" charset="2"/>
              </a:rPr>
              <a:t>«Ягодка» </a:t>
            </a:r>
          </a:p>
          <a:p>
            <a:pPr algn="ctr"/>
            <a:endParaRPr lang="ru-RU" sz="1400" b="1" dirty="0" smtClean="0">
              <a:sym typeface="Wingdings" panose="05000000000000000000" pitchFamily="2" charset="2"/>
            </a:endParaRPr>
          </a:p>
          <a:p>
            <a:pPr marL="342900" indent="-342900" algn="just">
              <a:buAutoNum type="arabicPeriod"/>
            </a:pPr>
            <a:r>
              <a:rPr lang="ru-RU" sz="1050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Обновление АООП для детей с ТНР.</a:t>
            </a:r>
          </a:p>
          <a:p>
            <a:pPr marL="342900" indent="-342900" algn="just">
              <a:buAutoNum type="arabicPeriod"/>
            </a:pPr>
            <a:r>
              <a:rPr lang="ru-RU" sz="1050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Обновление рабочей программы учителя – логопеда.</a:t>
            </a:r>
          </a:p>
          <a:p>
            <a:pPr marL="342900" indent="-342900" algn="just">
              <a:buAutoNum type="arabicPeriod"/>
            </a:pPr>
            <a:r>
              <a:rPr lang="ru-RU" sz="1050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Разработка индивидуальных образовательных маршрутов для детей с ТНР.</a:t>
            </a:r>
          </a:p>
          <a:p>
            <a:pPr marL="342900" indent="-342900" algn="just">
              <a:buAutoNum type="arabicPeriod"/>
            </a:pPr>
            <a:r>
              <a:rPr lang="ru-RU" sz="1050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Составление АОП для ребенка с нарушением ООД и ЗПРР.</a:t>
            </a:r>
          </a:p>
          <a:p>
            <a:pPr marL="342900" indent="-342900" algn="just">
              <a:buAutoNum type="arabicPeriod"/>
            </a:pPr>
            <a:r>
              <a:rPr lang="ru-RU" sz="1050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Участие в разработке коррекционного блока ООП ДОУ.</a:t>
            </a:r>
          </a:p>
          <a:p>
            <a:pPr marL="342900" indent="-342900" algn="just">
              <a:buAutoNum type="arabicPeriod"/>
            </a:pPr>
            <a:r>
              <a:rPr lang="ru-RU" sz="1050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Разработала методические рекомендации по развитию общей моторики.</a:t>
            </a:r>
          </a:p>
          <a:p>
            <a:pPr marL="342900" indent="-342900" algn="just">
              <a:buAutoNum type="arabicPeriod"/>
            </a:pPr>
            <a:r>
              <a:rPr lang="ru-RU" sz="1050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Участие в рабочей группе учителей – логопедов Азовского района по составлению АООП для ТНР.</a:t>
            </a:r>
          </a:p>
          <a:p>
            <a:pPr marL="342900" indent="-342900" algn="just">
              <a:buAutoNum type="arabicPeriod"/>
            </a:pPr>
            <a:r>
              <a:rPr lang="ru-RU" sz="1050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Участие в разработке положения о работе </a:t>
            </a:r>
            <a:r>
              <a:rPr lang="ru-RU" sz="1050" dirty="0" err="1" smtClean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ПМПк</a:t>
            </a:r>
            <a:r>
              <a:rPr lang="ru-RU" sz="1050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ДОУ.</a:t>
            </a:r>
          </a:p>
          <a:p>
            <a:pPr marL="342900" indent="-342900" algn="just">
              <a:buAutoNum type="arabicPeriod"/>
            </a:pPr>
            <a:r>
              <a:rPr lang="ru-RU" sz="1050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Разработка программы взаимодействия ДОУ № 60 и СОШ № 16.</a:t>
            </a:r>
          </a:p>
          <a:p>
            <a:pPr marL="342900" indent="-342900" algn="just">
              <a:buAutoNum type="arabicPeriod"/>
            </a:pPr>
            <a:r>
              <a:rPr lang="ru-RU" sz="1050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Мастер – класс для педагогов «Коррекция логовой структуры слова у дошкольников».</a:t>
            </a:r>
          </a:p>
          <a:p>
            <a:pPr marL="342900" indent="-342900" algn="just">
              <a:buAutoNum type="arabicPeriod"/>
            </a:pPr>
            <a:r>
              <a:rPr lang="ru-RU" sz="1050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Консультация для педагогов « Аутизм – причины, признаки, воспитание детей с РАС».</a:t>
            </a:r>
          </a:p>
          <a:p>
            <a:pPr marL="342900" indent="-342900" algn="just">
              <a:buAutoNum type="arabicPeriod"/>
            </a:pPr>
            <a:r>
              <a:rPr lang="ru-RU" sz="1050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Семинар – практикум для педагогов «Развиваем речь детей».</a:t>
            </a:r>
          </a:p>
          <a:p>
            <a:pPr marL="342900" indent="-342900" algn="just">
              <a:buAutoNum type="arabicPeriod"/>
            </a:pPr>
            <a:r>
              <a:rPr lang="ru-RU" sz="1050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Практикум для воспитателей «Использование пиктограмм для развития навыков словообразования».</a:t>
            </a:r>
          </a:p>
          <a:p>
            <a:pPr marL="342900" indent="-342900" algn="just">
              <a:buAutoNum type="arabicPeriod"/>
            </a:pPr>
            <a:r>
              <a:rPr lang="ru-RU" sz="1050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Брифинг «Определение проблемных зон в развитии детей»..</a:t>
            </a:r>
            <a:endParaRPr lang="ru-RU" sz="105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Скругленный прямоугольник 22"/>
          <p:cNvSpPr/>
          <p:nvPr/>
        </p:nvSpPr>
        <p:spPr>
          <a:xfrm>
            <a:off x="3059832" y="763618"/>
            <a:ext cx="3024336" cy="6094382"/>
          </a:xfrm>
          <a:prstGeom prst="roundRect">
            <a:avLst/>
          </a:prstGeom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/>
              <a:t>Азовский детский дом – интернат для умственно отсталых детей</a:t>
            </a:r>
          </a:p>
          <a:p>
            <a:pPr algn="ctr"/>
            <a:endParaRPr lang="ru-RU" sz="1400" b="1" dirty="0" smtClean="0"/>
          </a:p>
          <a:p>
            <a:pPr marL="342900" indent="-342900" algn="just">
              <a:buAutoNum type="arabicPeriod"/>
            </a:pPr>
            <a:r>
              <a:rPr lang="ru-RU" sz="1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Составление программы речевого кружка «</a:t>
            </a:r>
            <a:r>
              <a:rPr lang="ru-RU" sz="13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Говоруша</a:t>
            </a:r>
            <a:r>
              <a:rPr lang="ru-RU" sz="1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».</a:t>
            </a:r>
          </a:p>
          <a:p>
            <a:pPr marL="342900" indent="-342900" algn="just">
              <a:buAutoNum type="arabicPeriod"/>
            </a:pPr>
            <a:r>
              <a:rPr lang="ru-RU" sz="1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Составление программы для индивидуальной работы «Учимся говорить».</a:t>
            </a:r>
          </a:p>
          <a:p>
            <a:pPr marL="342900" indent="-342900" algn="just">
              <a:buAutoNum type="arabicPeriod"/>
            </a:pPr>
            <a:r>
              <a:rPr lang="ru-RU" sz="1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Составление маршрута индивидуальной работы по развитию речи детей.</a:t>
            </a:r>
          </a:p>
          <a:p>
            <a:pPr marL="342900" indent="-342900" algn="just">
              <a:buAutoNum type="arabicPeriod"/>
            </a:pPr>
            <a:r>
              <a:rPr lang="ru-RU" sz="1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Участие в работе </a:t>
            </a:r>
            <a:r>
              <a:rPr lang="ru-RU" sz="13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ПМПк</a:t>
            </a:r>
            <a:r>
              <a:rPr lang="ru-RU" sz="1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АДДИ.</a:t>
            </a:r>
          </a:p>
          <a:p>
            <a:pPr marL="342900" indent="-342900" algn="just">
              <a:buAutoNum type="arabicPeriod"/>
            </a:pPr>
            <a:r>
              <a:rPr lang="ru-RU" sz="1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Разработала методические рекомендации по развитию слухового внимания и восприятия.</a:t>
            </a:r>
          </a:p>
          <a:p>
            <a:pPr marL="342900" indent="-342900" algn="just">
              <a:buAutoNum type="arabicPeriod"/>
            </a:pPr>
            <a:r>
              <a:rPr lang="ru-RU" sz="1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Выступление на методическом объединении учителей – логопедов г. Азова «Логопедический массаж как одно из средств развития артикуляционной моторики».</a:t>
            </a:r>
          </a:p>
          <a:p>
            <a:pPr marL="342900" indent="-342900" algn="just">
              <a:buAutoNum type="arabicPeriod"/>
            </a:pPr>
            <a:r>
              <a:rPr lang="ru-RU" sz="1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Консультация для педагогов «Нарушения речи у детей с умственной отсталостью».</a:t>
            </a:r>
          </a:p>
          <a:p>
            <a:pPr marL="342900" indent="-342900" algn="just">
              <a:buAutoNum type="arabicPeriod"/>
            </a:pPr>
            <a:r>
              <a:rPr lang="ru-RU" sz="1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Практикум для педагогов «Упражнения для развития дыхания у детей с УО».</a:t>
            </a:r>
            <a:endParaRPr lang="ru-RU" sz="1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Скругленный прямоугольник 26"/>
          <p:cNvSpPr/>
          <p:nvPr/>
        </p:nvSpPr>
        <p:spPr>
          <a:xfrm>
            <a:off x="6084168" y="763618"/>
            <a:ext cx="3059832" cy="6094382"/>
          </a:xfrm>
          <a:prstGeom prst="round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400" b="1" dirty="0" smtClean="0"/>
          </a:p>
          <a:p>
            <a:pPr algn="ctr"/>
            <a:r>
              <a:rPr lang="ru-RU" sz="1400" b="1" dirty="0" smtClean="0"/>
              <a:t>МБДОУ № 45 «Ручеек»</a:t>
            </a:r>
          </a:p>
          <a:p>
            <a:pPr algn="ctr"/>
            <a:endParaRPr lang="ru-RU" sz="1400" b="1" dirty="0" smtClean="0"/>
          </a:p>
          <a:p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Разработка </a:t>
            </a:r>
            <a:r>
              <a:rPr lang="ru-RU" sz="1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АООП </a:t>
            </a: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детей с </a:t>
            </a:r>
            <a:r>
              <a:rPr lang="ru-RU" sz="1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ТНР.</a:t>
            </a:r>
            <a:endParaRPr lang="ru-RU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 Разработка </a:t>
            </a: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рабочей программы учителя – </a:t>
            </a:r>
            <a:r>
              <a:rPr lang="ru-RU" sz="1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логопеда.</a:t>
            </a:r>
            <a:endParaRPr lang="ru-RU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 Участие </a:t>
            </a: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разработке </a:t>
            </a:r>
            <a:r>
              <a:rPr lang="ru-RU" sz="1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АОП для </a:t>
            </a: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слабослышащего </a:t>
            </a:r>
            <a:r>
              <a:rPr lang="ru-RU" sz="1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ребенка.</a:t>
            </a:r>
            <a:endParaRPr lang="ru-RU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4. Участие </a:t>
            </a: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разработке </a:t>
            </a:r>
            <a:r>
              <a:rPr lang="ru-RU" sz="1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АОП </a:t>
            </a: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ребенка с </a:t>
            </a:r>
            <a:r>
              <a:rPr lang="ru-RU" sz="1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 и РАС.</a:t>
            </a:r>
            <a:endParaRPr lang="ru-RU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5. Участие </a:t>
            </a: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составлении индивидуальных образовательных маршрутов для детей с ОВЗ и детей – инвалидов.</a:t>
            </a:r>
          </a:p>
          <a:p>
            <a:r>
              <a:rPr lang="ru-RU" sz="1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6. Участие </a:t>
            </a: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разработке программы по </a:t>
            </a:r>
            <a:r>
              <a:rPr lang="ru-RU" sz="1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логоритмике</a:t>
            </a:r>
            <a:endParaRPr lang="ru-RU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7. Выступление на методическом объединении учителей – логопедов Азовского района «Специальные условия обучения детей с ОВЗ. Компоненты коррекционно – образовательного процесса».</a:t>
            </a:r>
          </a:p>
          <a:p>
            <a:r>
              <a:rPr lang="ru-RU" sz="1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8. Участие в разработке положения о </a:t>
            </a:r>
            <a:r>
              <a:rPr lang="ru-RU" sz="1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ППк</a:t>
            </a:r>
            <a:r>
              <a:rPr lang="ru-RU" sz="1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ДОУ.</a:t>
            </a:r>
          </a:p>
          <a:p>
            <a:r>
              <a:rPr lang="ru-RU" sz="1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9. Участие в разработке положения о группе компенсирующей направленности.</a:t>
            </a:r>
          </a:p>
          <a:p>
            <a:r>
              <a:rPr lang="ru-RU" sz="1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10. Разработка положения об оказании логопедической помощи в ДОУ.</a:t>
            </a:r>
          </a:p>
          <a:p>
            <a:r>
              <a:rPr lang="ru-RU" sz="1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11. Участие в установочном педагогическом совете (презентация «Инклюзивное образование в ДОУ»).</a:t>
            </a:r>
          </a:p>
          <a:p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12. Памятка для педагогов по выполнению артикуляционной </a:t>
            </a:r>
            <a:r>
              <a:rPr lang="ru-RU" sz="1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гимнастики.</a:t>
            </a:r>
            <a:endParaRPr lang="ru-RU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13. Методическая </a:t>
            </a: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разработка «Сказка о Веселом язычке</a:t>
            </a:r>
            <a:r>
              <a:rPr lang="ru-RU" sz="1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».</a:t>
            </a:r>
            <a:endParaRPr lang="ru-RU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14. Мастер </a:t>
            </a: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класс «Формирование интонационной стороны речи у детей дошкольного возраста</a:t>
            </a:r>
            <a:r>
              <a:rPr lang="ru-RU" sz="1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».</a:t>
            </a:r>
            <a:endParaRPr lang="ru-RU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15. Методическая </a:t>
            </a: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разработка «Возрастные особенности речи детей дошкольного возраста</a:t>
            </a:r>
            <a:r>
              <a:rPr lang="ru-RU" sz="1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».</a:t>
            </a:r>
            <a:endParaRPr lang="ru-RU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79510" y="116632"/>
            <a:ext cx="8784977" cy="646986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3200" b="1" dirty="0" smtClean="0">
                <a:ln w="11430">
                  <a:solidFill>
                    <a:schemeClr val="tx1"/>
                  </a:solidFill>
                </a:ln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Методическая деятельность</a:t>
            </a:r>
            <a:endParaRPr lang="ru-RU" sz="3200" b="1" dirty="0">
              <a:ln w="11430">
                <a:solidFill>
                  <a:schemeClr val="tx1"/>
                </a:solidFill>
              </a:ln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оугольник 15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0" y="763618"/>
            <a:ext cx="9144000" cy="6094382"/>
          </a:xfrm>
          <a:prstGeom prst="round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179510" y="116632"/>
            <a:ext cx="8784977" cy="646986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3200" b="1" dirty="0" smtClean="0">
                <a:ln w="11430">
                  <a:solidFill>
                    <a:schemeClr val="tx1"/>
                  </a:solidFill>
                </a:ln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Достижения педагога</a:t>
            </a:r>
            <a:endParaRPr lang="ru-RU" sz="3200" b="1" dirty="0">
              <a:ln w="11430">
                <a:solidFill>
                  <a:schemeClr val="tx1"/>
                </a:solidFill>
              </a:ln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 descr="D:\РУЧЕЕК\Вебинары, семинары, дипломы, курсы\003 (2)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763618"/>
            <a:ext cx="2055173" cy="28288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D:\РУЧЕЕК\Вебинары, семинары, дипломы, курсы\00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3713098"/>
            <a:ext cx="2232248" cy="30726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D:\РУЧЕЕК\Вебинары, семинары, дипломы, курсы\0017777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8929" y="814776"/>
            <a:ext cx="2023039" cy="27845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1" name="Picture 5" descr="D:\РУЧЕЕК\Вебинары, семинары, дипломы, курсы\0027777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094"/>
          <a:stretch/>
        </p:blipFill>
        <p:spPr bwMode="auto">
          <a:xfrm>
            <a:off x="3563888" y="3429000"/>
            <a:ext cx="2289517" cy="3429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D:\РУЧЕЕК\Вебинары, семинары, дипломы, курсы\IMG-20200925-WA0165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8323" y="3665006"/>
            <a:ext cx="2163645" cy="30978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3" name="Picture 7" descr="D:\РУЧЕЕК\Фото работа\IMG-20200925-WA0192.jpg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6331" t="19691" r="30498"/>
          <a:stretch/>
        </p:blipFill>
        <p:spPr bwMode="auto">
          <a:xfrm>
            <a:off x="3635896" y="763618"/>
            <a:ext cx="1872208" cy="26436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оугольник 15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0" y="763618"/>
            <a:ext cx="9144000" cy="6094382"/>
          </a:xfrm>
          <a:prstGeom prst="round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179510" y="116632"/>
            <a:ext cx="8784977" cy="646986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3200" b="1" dirty="0" smtClean="0">
                <a:ln w="11430">
                  <a:solidFill>
                    <a:schemeClr val="tx1"/>
                  </a:solidFill>
                </a:ln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Достижения педагога</a:t>
            </a:r>
            <a:endParaRPr lang="ru-RU" sz="3200" b="1" dirty="0">
              <a:ln w="11430">
                <a:solidFill>
                  <a:schemeClr val="tx1"/>
                </a:solidFill>
              </a:ln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2" name="Picture 2" descr="D:\РУЧЕЕК\Вебинары, семинары, дипломы, курсы\002 (2)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37423" y="813379"/>
            <a:ext cx="2034577" cy="28004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D:\РУЧЕЕК\Вебинары, семинары, дипломы, курсы\10.09.2020 (2)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502" y="2708919"/>
            <a:ext cx="2352951" cy="33247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D:\РУЧЕЕК\Вебинары, семинары, дипломы, курсы\1132348-016-015-sert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33019" y="1201753"/>
            <a:ext cx="2395116" cy="3384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5" name="Picture 5" descr="D:\РУЧЕЕК\Вебинары, семинары, дипломы, курсы\МААМ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48578" y="3613831"/>
            <a:ext cx="2254393" cy="31855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917521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оугольник 15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0" y="763618"/>
            <a:ext cx="9144000" cy="6094382"/>
          </a:xfrm>
          <a:prstGeom prst="round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179510" y="116632"/>
            <a:ext cx="8784977" cy="646986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3200" b="1" dirty="0" smtClean="0">
                <a:ln w="11430">
                  <a:solidFill>
                    <a:schemeClr val="tx1"/>
                  </a:solidFill>
                </a:ln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Достижения </a:t>
            </a:r>
            <a:r>
              <a:rPr lang="ru-RU" sz="3200" b="1" dirty="0" smtClean="0">
                <a:ln w="11430">
                  <a:solidFill>
                    <a:schemeClr val="tx1"/>
                  </a:solidFill>
                </a:ln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воспитанников</a:t>
            </a:r>
            <a:endParaRPr lang="ru-RU" sz="3200" b="1" dirty="0">
              <a:ln w="11430">
                <a:solidFill>
                  <a:schemeClr val="tx1"/>
                </a:solidFill>
              </a:ln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6" name="Picture 2" descr="D:\РУЧЕЕК\Вебинары, семинары, дипломы, курсы\001 (2)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702" y="1078488"/>
            <a:ext cx="2919138" cy="40539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 descr="D:\РУЧЕЕК\Вебинары, семинары, дипломы, курсы\001 (3)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56392" y="3040360"/>
            <a:ext cx="2631215" cy="36216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7" name="Объект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75344447"/>
              </p:ext>
            </p:extLst>
          </p:nvPr>
        </p:nvGraphicFramePr>
        <p:xfrm>
          <a:off x="6159374" y="1068400"/>
          <a:ext cx="2805113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49" name="Документ" r:id="rId5" imgW="7231894" imgH="10478940" progId="Word.Document.12">
                  <p:embed/>
                </p:oleObj>
              </mc:Choice>
              <mc:Fallback>
                <p:oleObj name="Документ" r:id="rId5" imgW="7231894" imgH="10478940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6159374" y="1068400"/>
                        <a:ext cx="2805113" cy="4064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9678548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1894</TotalTime>
  <Words>834</Words>
  <Application>Microsoft Office PowerPoint</Application>
  <PresentationFormat>Экран (4:3)</PresentationFormat>
  <Paragraphs>176</Paragraphs>
  <Slides>18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3</vt:i4>
      </vt:variant>
      <vt:variant>
        <vt:lpstr>Заголовки слайдов</vt:lpstr>
      </vt:variant>
      <vt:variant>
        <vt:i4>18</vt:i4>
      </vt:variant>
    </vt:vector>
  </HeadingPairs>
  <TitlesOfParts>
    <vt:vector size="22" baseType="lpstr">
      <vt:lpstr>Тема Office</vt:lpstr>
      <vt:lpstr>Acrobat Document</vt:lpstr>
      <vt:lpstr>Adobe Acrobat Document</vt:lpstr>
      <vt:lpstr>Microsoft Word Document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132</dc:creator>
  <cp:lastModifiedBy>Microsoft Office</cp:lastModifiedBy>
  <cp:revision>201</cp:revision>
  <dcterms:created xsi:type="dcterms:W3CDTF">2017-04-21T22:11:46Z</dcterms:created>
  <dcterms:modified xsi:type="dcterms:W3CDTF">2020-10-15T13:53:37Z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name="NXPowerLiteLastOptimized" pid="2">
    <vt:lpwstr>20784844</vt:lpwstr>
  </property>
  <property fmtid="{D5CDD505-2E9C-101B-9397-08002B2CF9AE}" name="NXPowerLiteSettings" pid="3">
    <vt:lpwstr>C7000400038000</vt:lpwstr>
  </property>
  <property fmtid="{D5CDD505-2E9C-101B-9397-08002B2CF9AE}" name="NXPowerLiteVersion" pid="4">
    <vt:lpwstr>S9.0.1</vt:lpwstr>
  </property>
</Properties>
</file>